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32" autoAdjust="0"/>
  </p:normalViewPr>
  <p:slideViewPr>
    <p:cSldViewPr>
      <p:cViewPr varScale="1">
        <p:scale>
          <a:sx n="101" d="100"/>
          <a:sy n="101" d="100"/>
        </p:scale>
        <p:origin x="-2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E8A86E6A-FD67-4650-8A99-2399BEB069D2}" type="datetimeFigureOut">
              <a:rPr lang="ru-RU" smtClean="0"/>
              <a:t>13.04.2015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1CD2E8BC-0334-483E-A470-F7358FA34FD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8A86E6A-FD67-4650-8A99-2399BEB069D2}" type="datetimeFigureOut">
              <a:rPr lang="ru-RU" smtClean="0"/>
              <a:t>13.04.2015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CD2E8BC-0334-483E-A470-F7358FA34FD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8A86E6A-FD67-4650-8A99-2399BEB069D2}" type="datetimeFigureOut">
              <a:rPr lang="ru-RU" smtClean="0"/>
              <a:t>13.04.2015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CD2E8BC-0334-483E-A470-F7358FA34FD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8A86E6A-FD67-4650-8A99-2399BEB069D2}" type="datetimeFigureOut">
              <a:rPr lang="ru-RU" smtClean="0"/>
              <a:t>13.04.2015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CD2E8BC-0334-483E-A470-F7358FA34FD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8A86E6A-FD67-4650-8A99-2399BEB069D2}" type="datetimeFigureOut">
              <a:rPr lang="ru-RU" smtClean="0"/>
              <a:t>13.04.2015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CD2E8BC-0334-483E-A470-F7358FA34FD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8A86E6A-FD67-4650-8A99-2399BEB069D2}" type="datetimeFigureOut">
              <a:rPr lang="ru-RU" smtClean="0"/>
              <a:t>13.04.2015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CD2E8BC-0334-483E-A470-F7358FA34FD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8A86E6A-FD67-4650-8A99-2399BEB069D2}" type="datetimeFigureOut">
              <a:rPr lang="ru-RU" smtClean="0"/>
              <a:t>13.04.2015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CD2E8BC-0334-483E-A470-F7358FA34FD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8A86E6A-FD67-4650-8A99-2399BEB069D2}" type="datetimeFigureOut">
              <a:rPr lang="ru-RU" smtClean="0"/>
              <a:t>13.04.2015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CD2E8BC-0334-483E-A470-F7358FA34FD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E8A86E6A-FD67-4650-8A99-2399BEB069D2}" type="datetimeFigureOut">
              <a:rPr lang="ru-RU" smtClean="0"/>
              <a:t>13.04.2015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CD2E8BC-0334-483E-A470-F7358FA34FD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8A86E6A-FD67-4650-8A99-2399BEB069D2}" type="datetimeFigureOut">
              <a:rPr lang="ru-RU" smtClean="0"/>
              <a:t>13.04.2015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CD2E8BC-0334-483E-A470-F7358FA34FD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8A86E6A-FD67-4650-8A99-2399BEB069D2}" type="datetimeFigureOut">
              <a:rPr lang="ru-RU" smtClean="0"/>
              <a:t>13.04.2015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CD2E8BC-0334-483E-A470-F7358FA34FDE}"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8A86E6A-FD67-4650-8A99-2399BEB069D2}" type="datetimeFigureOut">
              <a:rPr lang="ru-RU" smtClean="0"/>
              <a:t>13.04.2015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CD2E8BC-0334-483E-A470-F7358FA34FD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918648" cy="5328592"/>
          </a:xfrm>
        </p:spPr>
        <p:txBody>
          <a:bodyPr>
            <a:normAutofit/>
          </a:bodyPr>
          <a:lstStyle/>
          <a:p>
            <a:r>
              <a:rPr lang="ru-RU" dirty="0" smtClean="0">
                <a:solidFill>
                  <a:schemeClr val="accent1"/>
                </a:solidFill>
              </a:rPr>
              <a:t>Формирование навыков смыслового чтения и работы с текстом на </a:t>
            </a:r>
            <a:r>
              <a:rPr lang="ru-RU" smtClean="0">
                <a:solidFill>
                  <a:schemeClr val="accent1"/>
                </a:solidFill>
              </a:rPr>
              <a:t>уроках физики (Часть2)</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908720"/>
            <a:ext cx="7776864" cy="4524315"/>
          </a:xfrm>
          <a:prstGeom prst="rect">
            <a:avLst/>
          </a:prstGeom>
        </p:spPr>
        <p:txBody>
          <a:bodyPr wrap="square">
            <a:spAutoFit/>
          </a:bodyPr>
          <a:lstStyle/>
          <a:p>
            <a:pPr lvl="0" fontAlgn="base">
              <a:spcBef>
                <a:spcPct val="0"/>
              </a:spcBef>
              <a:spcAft>
                <a:spcPct val="0"/>
              </a:spcAft>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Учащиеся , кроме элементарных операций по считыванию данных должны:</a:t>
            </a:r>
          </a:p>
          <a:p>
            <a:pPr lvl="0" fontAlgn="base">
              <a:spcBef>
                <a:spcPct val="0"/>
              </a:spcBef>
              <a:spcAft>
                <a:spcPct val="0"/>
              </a:spcAft>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cs typeface="Arial" pitchFamily="34" charset="0"/>
            </a:endParaRPr>
          </a:p>
          <a:p>
            <a:pPr lvl="1" eaLnBrk="0" fontAlgn="base" hangingPunct="0">
              <a:spcBef>
                <a:spcPct val="0"/>
              </a:spcBef>
              <a:spcAft>
                <a:spcPct val="0"/>
              </a:spcAft>
              <a:buBlip>
                <a:blip r:embed="rId2"/>
              </a:buBlip>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ea typeface="Times New Roman" pitchFamily="18" charset="0"/>
                <a:cs typeface="Times New Roman" pitchFamily="18" charset="0"/>
              </a:rPr>
              <a:t>объяснять физический смысл зависимости, особых точек графика;</a:t>
            </a:r>
            <a:endParaRPr kumimoji="0" lang="ru-RU" b="0" i="0" u="none" strike="noStrike" cap="none" normalizeH="0" baseline="0" dirty="0" smtClean="0">
              <a:ln>
                <a:noFill/>
              </a:ln>
              <a:solidFill>
                <a:schemeClr val="tx1"/>
              </a:solidFill>
              <a:effectLst/>
              <a:ea typeface="Calibri" pitchFamily="34" charset="0"/>
              <a:cs typeface="Times New Roman" pitchFamily="18" charset="0"/>
            </a:endParaRPr>
          </a:p>
          <a:p>
            <a:pPr lvl="1" eaLnBrk="0" fontAlgn="base" hangingPunct="0">
              <a:spcBef>
                <a:spcPct val="0"/>
              </a:spcBef>
              <a:spcAft>
                <a:spcPct val="0"/>
              </a:spcAft>
              <a:buBlip>
                <a:blip r:embed="rId2"/>
              </a:buBlip>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ea typeface="Times New Roman" pitchFamily="18" charset="0"/>
                <a:cs typeface="Times New Roman" pitchFamily="18" charset="0"/>
              </a:rPr>
              <a:t>проводить операцию сравнения зависимостей, объяснять физический смысл их отличия и сходства;</a:t>
            </a:r>
            <a:endParaRPr kumimoji="0" lang="ru-RU" b="0" i="0" u="none" strike="noStrike" cap="none" normalizeH="0" baseline="0" dirty="0" smtClean="0">
              <a:ln>
                <a:noFill/>
              </a:ln>
              <a:solidFill>
                <a:schemeClr val="tx1"/>
              </a:solidFill>
              <a:effectLst/>
              <a:ea typeface="Calibri" pitchFamily="34" charset="0"/>
              <a:cs typeface="Times New Roman" pitchFamily="18" charset="0"/>
            </a:endParaRPr>
          </a:p>
          <a:p>
            <a:pPr lvl="1" eaLnBrk="0" fontAlgn="base" hangingPunct="0">
              <a:spcBef>
                <a:spcPct val="0"/>
              </a:spcBef>
              <a:spcAft>
                <a:spcPct val="0"/>
              </a:spcAft>
              <a:buBlip>
                <a:blip r:embed="rId2"/>
              </a:buBlip>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ea typeface="Times New Roman" pitchFamily="18" charset="0"/>
                <a:cs typeface="Times New Roman" pitchFamily="18" charset="0"/>
              </a:rPr>
              <a:t>давать математическую интерпретацию зависимости, делать расчет постоянных коэффициентов по графику;</a:t>
            </a:r>
            <a:endParaRPr kumimoji="0" lang="ru-RU" b="0" i="0" u="none" strike="noStrike" cap="none" normalizeH="0" baseline="0" dirty="0" smtClean="0">
              <a:ln>
                <a:noFill/>
              </a:ln>
              <a:solidFill>
                <a:schemeClr val="tx1"/>
              </a:solidFill>
              <a:effectLst/>
              <a:ea typeface="Calibri" pitchFamily="34" charset="0"/>
              <a:cs typeface="Times New Roman" pitchFamily="18" charset="0"/>
            </a:endParaRPr>
          </a:p>
          <a:p>
            <a:pPr lvl="1" eaLnBrk="0" fontAlgn="base" hangingPunct="0">
              <a:spcBef>
                <a:spcPct val="0"/>
              </a:spcBef>
              <a:spcAft>
                <a:spcPct val="0"/>
              </a:spcAft>
              <a:buBlip>
                <a:blip r:embed="rId2"/>
              </a:buBlip>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ea typeface="Times New Roman" pitchFamily="18" charset="0"/>
                <a:cs typeface="Times New Roman" pitchFamily="18" charset="0"/>
              </a:rPr>
              <a:t>выяснять физический смысл площади под графиком.</a:t>
            </a:r>
            <a:endParaRPr kumimoji="0" lang="ru-RU"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http://rudocs.exdat.com/pars_docs/tw_refs/14/13177/13177_html_127e006b.png"/>
          <p:cNvPicPr>
            <a:picLocks noChangeAspect="1" noChangeArrowheads="1"/>
          </p:cNvPicPr>
          <p:nvPr/>
        </p:nvPicPr>
        <p:blipFill>
          <a:blip r:embed="rId2" cstate="print"/>
          <a:srcRect/>
          <a:stretch>
            <a:fillRect/>
          </a:stretch>
        </p:blipFill>
        <p:spPr bwMode="auto">
          <a:xfrm>
            <a:off x="2339752" y="980728"/>
            <a:ext cx="4392488" cy="3916015"/>
          </a:xfrm>
          <a:prstGeom prst="rect">
            <a:avLst/>
          </a:prstGeom>
          <a:noFill/>
        </p:spPr>
      </p:pic>
      <p:sp>
        <p:nvSpPr>
          <p:cNvPr id="5" name="Прямоугольник 4"/>
          <p:cNvSpPr/>
          <p:nvPr/>
        </p:nvSpPr>
        <p:spPr>
          <a:xfrm>
            <a:off x="755576" y="476673"/>
            <a:ext cx="7848872" cy="1138773"/>
          </a:xfrm>
          <a:prstGeom prst="rect">
            <a:avLst/>
          </a:prstGeom>
        </p:spPr>
        <p:txBody>
          <a:bodyPr wrap="square">
            <a:spAutoFit/>
          </a:bodyPr>
          <a:lstStyle/>
          <a:p>
            <a:pPr lvl="0" algn="ctr" fontAlgn="base">
              <a:spcBef>
                <a:spcPct val="0"/>
              </a:spcBef>
              <a:spcAft>
                <a:spcPct val="0"/>
              </a:spcAf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Для примера возьмем несложный график - </a:t>
            </a:r>
            <a:r>
              <a:rPr kumimoji="0" lang="ru-RU" sz="1400" b="0" i="0" u="none" strike="noStrike" cap="none" normalizeH="0" baseline="0" dirty="0" err="1" smtClean="0">
                <a:ln>
                  <a:noFill/>
                </a:ln>
                <a:solidFill>
                  <a:schemeClr val="tx1"/>
                </a:solidFill>
                <a:effectLst/>
                <a:ea typeface="Times New Roman" pitchFamily="18" charset="0"/>
                <a:cs typeface="Times New Roman" pitchFamily="18" charset="0"/>
              </a:rPr>
              <a:t>график</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зависимости скорости от времени при </a:t>
            </a:r>
            <a:r>
              <a:rPr kumimoji="0" lang="ru-RU" sz="1400" b="0" i="1" u="none" strike="noStrike" cap="none" normalizeH="0" baseline="0" dirty="0" smtClean="0">
                <a:ln>
                  <a:noFill/>
                </a:ln>
                <a:solidFill>
                  <a:schemeClr val="tx1"/>
                </a:solidFill>
                <a:effectLst/>
                <a:ea typeface="Times New Roman" pitchFamily="18" charset="0"/>
                <a:cs typeface="Times New Roman" pitchFamily="18" charset="0"/>
              </a:rPr>
              <a:t>равноускоренном прямолинейном</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движении.</a:t>
            </a:r>
            <a:r>
              <a:rPr kumimoji="0" lang="ru-RU"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600" b="0" i="0" u="none" strike="noStrike" cap="none" normalizeH="0" baseline="0" dirty="0" smtClean="0">
                <a:ln>
                  <a:noFill/>
                </a:ln>
                <a:solidFill>
                  <a:schemeClr val="tx1"/>
                </a:solidFill>
                <a:effectLst/>
                <a:ea typeface="Times New Roman" pitchFamily="18" charset="0"/>
                <a:cs typeface="Times New Roman" pitchFamily="18" charset="0"/>
              </a:rPr>
            </a:br>
            <a:endParaRPr kumimoji="0" lang="ru-RU" sz="2400" b="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467544" y="4941168"/>
            <a:ext cx="8208912" cy="1569660"/>
          </a:xfrm>
          <a:prstGeom prst="rect">
            <a:avLst/>
          </a:prstGeom>
        </p:spPr>
        <p:txBody>
          <a:bodyPr wrap="square">
            <a:spAutoFit/>
          </a:bodyPr>
          <a:lstStyle/>
          <a:p>
            <a:pPr lvl="0" algn="ctr" fontAlgn="base">
              <a:spcBef>
                <a:spcPct val="0"/>
              </a:spcBef>
              <a:spcAft>
                <a:spcPct val="0"/>
              </a:spcAft>
            </a:pPr>
            <a:r>
              <a:rPr kumimoji="0" lang="ru-RU" sz="1200" b="1" i="0" u="none" strike="noStrike" cap="none" normalizeH="0" baseline="0" dirty="0" smtClean="0">
                <a:ln>
                  <a:noFill/>
                </a:ln>
                <a:solidFill>
                  <a:schemeClr val="tx1"/>
                </a:solidFill>
                <a:effectLst/>
                <a:ea typeface="Times New Roman" pitchFamily="18" charset="0"/>
                <a:cs typeface="Times New Roman" pitchFamily="18" charset="0"/>
              </a:rPr>
              <a:t>На графике представлена зависимость скорости тела от времени. Скорость отложена по оси абсцисс, измеряется в м/с, время по оси ординат, измеряется в секундах. Зависимость скорости от времени линейная. График имеет две особые точки – </a:t>
            </a:r>
            <a:r>
              <a:rPr kumimoji="0" lang="ru-RU" sz="1200" b="1" i="0" u="none" strike="noStrike" cap="none" normalizeH="0" baseline="0" dirty="0" err="1" smtClean="0">
                <a:ln>
                  <a:noFill/>
                </a:ln>
                <a:solidFill>
                  <a:schemeClr val="tx1"/>
                </a:solidFill>
                <a:effectLst/>
                <a:ea typeface="Times New Roman" pitchFamily="18" charset="0"/>
                <a:cs typeface="Times New Roman" pitchFamily="18" charset="0"/>
              </a:rPr>
              <a:t>точки</a:t>
            </a:r>
            <a:r>
              <a:rPr kumimoji="0" lang="ru-RU" sz="1200" b="1" i="0" u="none" strike="noStrike" cap="none" normalizeH="0" baseline="0" dirty="0" smtClean="0">
                <a:ln>
                  <a:noFill/>
                </a:ln>
                <a:solidFill>
                  <a:schemeClr val="tx1"/>
                </a:solidFill>
                <a:effectLst/>
                <a:ea typeface="Times New Roman" pitchFamily="18" charset="0"/>
                <a:cs typeface="Times New Roman" pitchFamily="18" charset="0"/>
              </a:rPr>
              <a:t> пересечения с осями координат. Точка пересечения с осью ординат показывает, какая скорость была у тела в начальный момент времени, точка пересечения с осью абсцисс дает момент времени, когда скорость тела была равна нулю и меняла свое направление. Эта точка важна при построении сопряженного графика перемещения, так как соответствует вершине параболы</a:t>
            </a:r>
            <a:endParaRPr kumimoji="0" lang="ru-RU" sz="1200" b="1"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548680"/>
            <a:ext cx="8280920" cy="5478423"/>
          </a:xfrm>
          <a:prstGeom prst="rect">
            <a:avLst/>
          </a:prstGeom>
        </p:spPr>
        <p:txBody>
          <a:bodyPr wrap="square">
            <a:spAutoFit/>
          </a:bodyPr>
          <a:lstStyle/>
          <a:p>
            <a:pPr lvl="0" fontAlgn="base">
              <a:spcBef>
                <a:spcPct val="0"/>
              </a:spcBef>
              <a:spcAft>
                <a:spcPct val="0"/>
              </a:spcAft>
            </a:pPr>
            <a:r>
              <a:rPr kumimoji="0" lang="ru-RU" sz="1400" b="1" i="1" u="none" strike="noStrike" cap="none" normalizeH="0" baseline="0" dirty="0" smtClean="0">
                <a:ln>
                  <a:noFill/>
                </a:ln>
                <a:solidFill>
                  <a:schemeClr val="tx1"/>
                </a:solidFill>
                <a:effectLst/>
                <a:ea typeface="Times New Roman" pitchFamily="18" charset="0"/>
                <a:cs typeface="Times New Roman" pitchFamily="18" charset="0"/>
              </a:rPr>
              <a:t>Информация, которую можно получить из графика непосредственно или произведя некоторые вычисления: </a:t>
            </a:r>
            <a:endParaRPr kumimoji="0" lang="ru-RU" sz="1400" b="1" i="1"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скорость в начальный момент времени;</a:t>
            </a:r>
            <a:endParaRPr kumimoji="0" lang="ru-RU" sz="1400" b="0" i="0" u="none" strike="noStrike" cap="none" normalizeH="0" baseline="0" dirty="0" smtClean="0">
              <a:ln>
                <a:noFill/>
              </a:ln>
              <a:solidFill>
                <a:schemeClr val="accent1"/>
              </a:solidFill>
              <a:effectLst/>
              <a:ea typeface="Calibri" pitchFamily="34" charset="0"/>
              <a:cs typeface="Times New Roman" pitchFamily="18" charset="0"/>
            </a:endParaRPr>
          </a:p>
          <a:p>
            <a:pPr lvl="0"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среднюю и среднюю путевую скорости за некоторый промежуток времени;</a:t>
            </a:r>
            <a:endParaRPr kumimoji="0" lang="ru-RU" sz="1400" b="0" i="0" u="none" strike="noStrike" cap="none" normalizeH="0" baseline="0" dirty="0" smtClean="0">
              <a:ln>
                <a:noFill/>
              </a:ln>
              <a:solidFill>
                <a:schemeClr val="accent1"/>
              </a:solidFill>
              <a:effectLst/>
              <a:ea typeface="Calibri" pitchFamily="34" charset="0"/>
              <a:cs typeface="Times New Roman" pitchFamily="18" charset="0"/>
            </a:endParaRPr>
          </a:p>
          <a:p>
            <a:pPr lvl="0"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момент времени, когда скорость тела равна нулю;</a:t>
            </a:r>
            <a:endParaRPr kumimoji="0" lang="ru-RU" sz="1400" b="0" i="0" u="none" strike="noStrike" cap="none" normalizeH="0" baseline="0" dirty="0" smtClean="0">
              <a:ln>
                <a:noFill/>
              </a:ln>
              <a:solidFill>
                <a:schemeClr val="accent1"/>
              </a:solidFill>
              <a:effectLst/>
              <a:ea typeface="Calibri" pitchFamily="34" charset="0"/>
              <a:cs typeface="Times New Roman" pitchFamily="18" charset="0"/>
            </a:endParaRPr>
          </a:p>
          <a:p>
            <a:pPr lvl="0"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направление движения тела в любой момент времени;</a:t>
            </a:r>
            <a:endParaRPr kumimoji="0" lang="ru-RU" sz="1400" b="0" i="0" u="none" strike="noStrike" cap="none" normalizeH="0" baseline="0" dirty="0" smtClean="0">
              <a:ln>
                <a:noFill/>
              </a:ln>
              <a:solidFill>
                <a:schemeClr val="accent1"/>
              </a:solidFill>
              <a:effectLst/>
              <a:ea typeface="Calibri" pitchFamily="34" charset="0"/>
              <a:cs typeface="Times New Roman" pitchFamily="18" charset="0"/>
            </a:endParaRPr>
          </a:p>
          <a:p>
            <a:pPr lvl="0"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по тангенсу угла наклона знак и модуль ускорения;</a:t>
            </a:r>
            <a:endParaRPr kumimoji="0" lang="ru-RU" sz="1400" b="0" i="0" u="none" strike="noStrike" cap="none" normalizeH="0" baseline="0" dirty="0" smtClean="0">
              <a:ln>
                <a:noFill/>
              </a:ln>
              <a:solidFill>
                <a:schemeClr val="accent1"/>
              </a:solidFill>
              <a:effectLst/>
              <a:ea typeface="Calibri" pitchFamily="34" charset="0"/>
              <a:cs typeface="Times New Roman" pitchFamily="18" charset="0"/>
            </a:endParaRPr>
          </a:p>
          <a:p>
            <a:pPr lvl="0"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уравнение скорости для равномерного прямолинейного движения;</a:t>
            </a:r>
            <a:endParaRPr kumimoji="0" lang="ru-RU" sz="1400" b="0" i="0" u="none" strike="noStrike" cap="none" normalizeH="0" baseline="0" dirty="0" smtClean="0">
              <a:ln>
                <a:noFill/>
              </a:ln>
              <a:solidFill>
                <a:schemeClr val="accent1"/>
              </a:solidFill>
              <a:effectLst/>
              <a:ea typeface="Calibri" pitchFamily="34" charset="0"/>
              <a:cs typeface="Times New Roman" pitchFamily="18" charset="0"/>
            </a:endParaRPr>
          </a:p>
          <a:p>
            <a:pPr lvl="0"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скорость в любой момент времени;</a:t>
            </a:r>
            <a:endParaRPr kumimoji="0" lang="ru-RU" sz="1400" b="0" i="0" u="none" strike="noStrike" cap="none" normalizeH="0" baseline="0" dirty="0" smtClean="0">
              <a:ln>
                <a:noFill/>
              </a:ln>
              <a:solidFill>
                <a:schemeClr val="accent1"/>
              </a:solidFill>
              <a:effectLst/>
              <a:ea typeface="Calibri" pitchFamily="34" charset="0"/>
              <a:cs typeface="Times New Roman" pitchFamily="18" charset="0"/>
            </a:endParaRPr>
          </a:p>
          <a:p>
            <a:pPr lvl="0"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уравнение равномерного прямолинейного движения;</a:t>
            </a:r>
            <a:endParaRPr kumimoji="0" lang="ru-RU" sz="1400" b="0" i="0" u="none" strike="noStrike" cap="none" normalizeH="0" baseline="0" dirty="0" smtClean="0">
              <a:ln>
                <a:noFill/>
              </a:ln>
              <a:solidFill>
                <a:schemeClr val="accent1"/>
              </a:solidFill>
              <a:effectLst/>
              <a:ea typeface="Calibri" pitchFamily="34" charset="0"/>
              <a:cs typeface="Times New Roman" pitchFamily="18" charset="0"/>
            </a:endParaRPr>
          </a:p>
          <a:p>
            <a:pPr lvl="0"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accent1"/>
                </a:solidFill>
                <a:effectLst/>
                <a:ea typeface="Times New Roman" pitchFamily="18" charset="0"/>
                <a:cs typeface="Times New Roman" pitchFamily="18" charset="0"/>
              </a:rPr>
              <a:t>по площади под графиком перемещение тела.</a:t>
            </a:r>
            <a:endParaRPr kumimoji="0" lang="ru-RU" sz="1400" b="0" i="0" u="none" strike="noStrike" cap="none" normalizeH="0" baseline="0" dirty="0" smtClean="0">
              <a:ln>
                <a:noFill/>
              </a:ln>
              <a:solidFill>
                <a:schemeClr val="accent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400" b="1" i="1" u="none" strike="noStrike" cap="none" normalizeH="0" baseline="0" dirty="0" smtClean="0">
                <a:ln>
                  <a:noFill/>
                </a:ln>
                <a:solidFill>
                  <a:schemeClr val="tx1"/>
                </a:solidFill>
                <a:effectLst/>
                <a:ea typeface="Times New Roman" pitchFamily="18" charset="0"/>
                <a:cs typeface="Times New Roman" pitchFamily="18" charset="0"/>
              </a:rPr>
              <a:t>Сам поиск набора информации, которую можно получить непосредственно и опосредованным путем развивает определенного рода зоркость, обостренное внимание при работе с графиками, которая пригождается при анализе графиков на географии, биологии, обществознании и т.д.</a:t>
            </a:r>
            <a:endParaRPr kumimoji="0" lang="ru-RU" sz="1400" b="1" i="1"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476672"/>
            <a:ext cx="7848872" cy="369332"/>
          </a:xfrm>
          <a:prstGeom prst="rect">
            <a:avLst/>
          </a:prstGeom>
        </p:spPr>
        <p:txBody>
          <a:bodyPr wrap="square">
            <a:spAutoFit/>
          </a:bodyPr>
          <a:lstStyle/>
          <a:p>
            <a:r>
              <a:rPr lang="ru-RU" b="1" u="sng" dirty="0" smtClean="0">
                <a:solidFill>
                  <a:schemeClr val="accent1"/>
                </a:solidFill>
              </a:rPr>
              <a:t>Умение интерпретировать графическую информацию</a:t>
            </a:r>
            <a:endParaRPr lang="ru-RU" dirty="0"/>
          </a:p>
        </p:txBody>
      </p:sp>
      <p:sp>
        <p:nvSpPr>
          <p:cNvPr id="5" name="Прямоугольник 4"/>
          <p:cNvSpPr/>
          <p:nvPr/>
        </p:nvSpPr>
        <p:spPr>
          <a:xfrm>
            <a:off x="611560" y="980728"/>
            <a:ext cx="7992888" cy="1754326"/>
          </a:xfrm>
          <a:prstGeom prst="rect">
            <a:avLst/>
          </a:prstGeom>
        </p:spPr>
        <p:txBody>
          <a:bodyPr wrap="square">
            <a:spAutoFit/>
          </a:bodyPr>
          <a:lstStyle/>
          <a:p>
            <a:pPr lvl="0" fontAlgn="base">
              <a:spcBef>
                <a:spcPct val="0"/>
              </a:spcBef>
              <a:spcAft>
                <a:spcPct val="0"/>
              </a:spcAft>
            </a:pPr>
            <a:r>
              <a:rPr kumimoji="0" lang="ru-RU" b="0" i="0" u="none" strike="noStrike" cap="none" normalizeH="0" baseline="0" dirty="0" smtClean="0">
                <a:ln>
                  <a:noFill/>
                </a:ln>
                <a:solidFill>
                  <a:schemeClr val="tx1"/>
                </a:solidFill>
                <a:effectLst/>
                <a:ea typeface="Times New Roman" pitchFamily="18" charset="0"/>
                <a:cs typeface="Arial" pitchFamily="34" charset="0"/>
              </a:rPr>
              <a:t>Вокруг ромашки кружила бабочка. На графике представлена зависимость расстояния </a:t>
            </a:r>
            <a:r>
              <a:rPr kumimoji="0" lang="en-US" b="1" i="1" u="none" strike="noStrike" cap="none" normalizeH="0" baseline="0" dirty="0" smtClean="0">
                <a:ln>
                  <a:noFill/>
                </a:ln>
                <a:solidFill>
                  <a:schemeClr val="tx1"/>
                </a:solidFill>
                <a:effectLst/>
                <a:ea typeface="Times New Roman" pitchFamily="18" charset="0"/>
                <a:cs typeface="Arial" pitchFamily="34" charset="0"/>
              </a:rPr>
              <a:t>l</a:t>
            </a:r>
            <a:r>
              <a:rPr kumimoji="0" lang="ru-RU" b="0" i="0" u="none" strike="noStrike" cap="none" normalizeH="0" baseline="0" dirty="0" smtClean="0">
                <a:ln>
                  <a:noFill/>
                </a:ln>
                <a:solidFill>
                  <a:schemeClr val="tx1"/>
                </a:solidFill>
                <a:effectLst/>
                <a:ea typeface="Times New Roman" pitchFamily="18" charset="0"/>
                <a:cs typeface="Arial" pitchFamily="34" charset="0"/>
              </a:rPr>
              <a:t> (от бабочки до  цветка) от времени </a:t>
            </a:r>
            <a:r>
              <a:rPr kumimoji="0" lang="en-US" b="1" i="1" u="none" strike="noStrike" cap="none" normalizeH="0" baseline="0" dirty="0" smtClean="0">
                <a:ln>
                  <a:noFill/>
                </a:ln>
                <a:solidFill>
                  <a:schemeClr val="tx1"/>
                </a:solidFill>
                <a:effectLst/>
                <a:ea typeface="Times New Roman" pitchFamily="18" charset="0"/>
                <a:cs typeface="Arial" pitchFamily="34" charset="0"/>
              </a:rPr>
              <a:t>t</a:t>
            </a:r>
            <a:r>
              <a:rPr kumimoji="0" lang="ru-RU" b="0" i="0" u="none" strike="noStrike" cap="none" normalizeH="0" baseline="0" dirty="0" smtClean="0">
                <a:ln>
                  <a:noFill/>
                </a:ln>
                <a:solidFill>
                  <a:schemeClr val="tx1"/>
                </a:solidFill>
                <a:effectLst/>
                <a:ea typeface="Times New Roman" pitchFamily="18" charset="0"/>
                <a:cs typeface="Arial" pitchFamily="34" charset="0"/>
              </a:rPr>
              <a:t>. Что можно сказать о движении бабочки, анализируя каждый из участков графика? Ответ запишите в пустых оконцах с помощью чисел, которые соответствуют нужным характеристикам</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4" descr="8-10"/>
          <p:cNvPicPr>
            <a:picLocks noChangeAspect="1" noChangeArrowheads="1"/>
          </p:cNvPicPr>
          <p:nvPr/>
        </p:nvPicPr>
        <p:blipFill>
          <a:blip r:embed="rId2" cstate="print">
            <a:grayscl/>
          </a:blip>
          <a:srcRect/>
          <a:stretch>
            <a:fillRect/>
          </a:stretch>
        </p:blipFill>
        <p:spPr bwMode="auto">
          <a:xfrm>
            <a:off x="4788024" y="3068960"/>
            <a:ext cx="3419475" cy="2093912"/>
          </a:xfrm>
          <a:prstGeom prst="rect">
            <a:avLst/>
          </a:prstGeom>
          <a:solidFill>
            <a:srgbClr val="C0C0C0"/>
          </a:solidFill>
          <a:ln w="9525">
            <a:noFill/>
            <a:miter lim="800000"/>
            <a:headEnd/>
            <a:tailEnd/>
          </a:ln>
        </p:spPr>
      </p:pic>
      <p:sp>
        <p:nvSpPr>
          <p:cNvPr id="7" name="Прямоугольник 6"/>
          <p:cNvSpPr/>
          <p:nvPr/>
        </p:nvSpPr>
        <p:spPr>
          <a:xfrm>
            <a:off x="611560" y="3501008"/>
            <a:ext cx="3960440" cy="2308324"/>
          </a:xfrm>
          <a:prstGeom prst="rect">
            <a:avLst/>
          </a:prstGeom>
        </p:spPr>
        <p:txBody>
          <a:bodyPr wrap="square">
            <a:spAutoFit/>
          </a:bodyPr>
          <a:lstStyle/>
          <a:p>
            <a:pPr lvl="0" fontAlgn="base">
              <a:spcBef>
                <a:spcPct val="0"/>
              </a:spcBef>
              <a:spcAft>
                <a:spcPct val="0"/>
              </a:spcAf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Бабочка сидит на ромашке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Бабочка летит  к ромашке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Бабочка сидит на другом цветке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Бабочка летит вокруг ромашки на одном  и том же расстоянии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Бабочка улетает от ромашки</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0"/>
            <a:ext cx="8424936" cy="6247864"/>
          </a:xfrm>
          <a:prstGeom prst="rect">
            <a:avLst/>
          </a:prstGeom>
        </p:spPr>
        <p:txBody>
          <a:bodyPr wrap="square">
            <a:spAutoFit/>
          </a:bodyPr>
          <a:lstStyle/>
          <a:p>
            <a:pPr algn="ctr"/>
            <a:r>
              <a:rPr lang="ru-RU" sz="1600" b="1" i="1" u="sng" dirty="0" smtClean="0">
                <a:solidFill>
                  <a:schemeClr val="accent1"/>
                </a:solidFill>
              </a:rPr>
              <a:t>«Составим свою задачу»</a:t>
            </a:r>
            <a:r>
              <a:rPr lang="ru-RU" sz="1600" b="1" u="sng" dirty="0" smtClean="0"/>
              <a:t> </a:t>
            </a:r>
          </a:p>
          <a:p>
            <a:endParaRPr lang="ru-RU" sz="1600" dirty="0" smtClean="0"/>
          </a:p>
          <a:p>
            <a:pPr algn="ctr"/>
            <a:r>
              <a:rPr lang="ru-RU" sz="1600" dirty="0" smtClean="0"/>
              <a:t>Придумать свою задачу и решить - дело серьезное для школьников любого возраста. Для этого необходимо иметь развитое воображение, позволяющее представить ситуацию, которая будет описываться в задаче, логическое мышление, без которого нельзя будет выстроить последовательность действий при планируемом решении задачи. </a:t>
            </a:r>
            <a:r>
              <a:rPr lang="ru-RU" sz="1600" b="1" i="1" dirty="0" smtClean="0">
                <a:solidFill>
                  <a:schemeClr val="accent1"/>
                </a:solidFill>
              </a:rPr>
              <a:t>Учащийся должен хорошо понимать тему, по которой составляется задача, знать формулы, владеть терминологией, уметь выражать свои мысли славами, то есть, по сути, производить словесную кодировку своих мыслей.</a:t>
            </a:r>
            <a:r>
              <a:rPr lang="ru-RU" sz="1600" dirty="0" smtClean="0"/>
              <a:t> </a:t>
            </a:r>
          </a:p>
          <a:p>
            <a:pPr algn="ctr"/>
            <a:r>
              <a:rPr lang="ru-RU" sz="1600" dirty="0" smtClean="0"/>
              <a:t>В седьмом классе вызывают поощрение составленные задачи с использованием табличных данных даже в одно действие, с одной формулой. Для такого задания могут пригодиться таблицы из учебников и задачников. На первом этапе такие задания нужны для решения самых прозаических проблем: - научить работать с таблицей, то есть научить извлекать из нее информацию; - формировать навык работы с физической формулой, максимально свернутой информацией в символьном виде, с единицами измерения физических величин; - учить выражать мысли физическим языком (перевод с русского на русский); - развивать воображение; - довести навык оформления задач до автоматизма. В старших классах составленные задачи подразумевают несколько действий в решении и желательное использование данных из нескольких таблицы. Задачи оцениваются все или выборочно, рассматриваются у доски всем классом, лучшие предлагаются для решения другим учащимся, из них создается банк именных задач.</a:t>
            </a:r>
            <a:endParaRPr lang="ru-RU"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ocs.google.com/drawings/d/1ddqRQk9KQPvignKO292NtE49uTxr7uav1Uhe9H2PdLY/pub?w=600&amp;h=400"/>
          <p:cNvPicPr>
            <a:picLocks noChangeAspect="1" noChangeArrowheads="1"/>
          </p:cNvPicPr>
          <p:nvPr/>
        </p:nvPicPr>
        <p:blipFill>
          <a:blip r:embed="rId2" cstate="print"/>
          <a:srcRect/>
          <a:stretch>
            <a:fillRect/>
          </a:stretch>
        </p:blipFill>
        <p:spPr bwMode="auto">
          <a:xfrm>
            <a:off x="467544" y="1124744"/>
            <a:ext cx="8208912" cy="5544616"/>
          </a:xfrm>
          <a:prstGeom prst="rect">
            <a:avLst/>
          </a:prstGeom>
          <a:noFill/>
        </p:spPr>
      </p:pic>
      <p:sp>
        <p:nvSpPr>
          <p:cNvPr id="5" name="Прямоугольник 4"/>
          <p:cNvSpPr/>
          <p:nvPr/>
        </p:nvSpPr>
        <p:spPr>
          <a:xfrm>
            <a:off x="899592" y="476672"/>
            <a:ext cx="7632848" cy="369332"/>
          </a:xfrm>
          <a:prstGeom prst="rect">
            <a:avLst/>
          </a:prstGeom>
        </p:spPr>
        <p:txBody>
          <a:bodyPr wrap="square">
            <a:spAutoFit/>
          </a:bodyPr>
          <a:lstStyle/>
          <a:p>
            <a:r>
              <a:rPr lang="ru-RU" b="1" u="sng" dirty="0" smtClean="0">
                <a:solidFill>
                  <a:schemeClr val="accent1"/>
                </a:solidFill>
              </a:rPr>
              <a:t>Составить задания на применение правила буравчика</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9"/>
          <p:cNvPicPr>
            <a:picLocks noChangeAspect="1" noChangeArrowheads="1"/>
          </p:cNvPicPr>
          <p:nvPr/>
        </p:nvPicPr>
        <p:blipFill>
          <a:blip r:embed="rId2" cstate="print"/>
          <a:srcRect/>
          <a:stretch>
            <a:fillRect/>
          </a:stretch>
        </p:blipFill>
        <p:spPr bwMode="auto">
          <a:xfrm>
            <a:off x="467544" y="1124744"/>
            <a:ext cx="4092085" cy="5040560"/>
          </a:xfrm>
          <a:prstGeom prst="rect">
            <a:avLst/>
          </a:prstGeom>
          <a:noFill/>
          <a:ln w="9525">
            <a:noFill/>
            <a:miter lim="800000"/>
            <a:headEnd/>
            <a:tailEnd/>
          </a:ln>
        </p:spPr>
      </p:pic>
      <p:pic>
        <p:nvPicPr>
          <p:cNvPr id="5" name="Рисунок 4" descr="ф1"/>
          <p:cNvPicPr/>
          <p:nvPr/>
        </p:nvPicPr>
        <p:blipFill>
          <a:blip r:embed="rId3" cstate="print"/>
          <a:srcRect/>
          <a:stretch>
            <a:fillRect/>
          </a:stretch>
        </p:blipFill>
        <p:spPr bwMode="auto">
          <a:xfrm>
            <a:off x="4644008" y="1124744"/>
            <a:ext cx="3937620" cy="5040560"/>
          </a:xfrm>
          <a:prstGeom prst="rect">
            <a:avLst/>
          </a:prstGeom>
          <a:noFill/>
          <a:ln w="9525">
            <a:noFill/>
            <a:miter lim="800000"/>
            <a:headEnd/>
            <a:tailEnd/>
          </a:ln>
        </p:spPr>
      </p:pic>
      <p:sp>
        <p:nvSpPr>
          <p:cNvPr id="6" name="Прямоугольник 5"/>
          <p:cNvSpPr/>
          <p:nvPr/>
        </p:nvSpPr>
        <p:spPr>
          <a:xfrm>
            <a:off x="2771800" y="476672"/>
            <a:ext cx="3536546" cy="369332"/>
          </a:xfrm>
          <a:prstGeom prst="rect">
            <a:avLst/>
          </a:prstGeom>
        </p:spPr>
        <p:txBody>
          <a:bodyPr wrap="none">
            <a:spAutoFit/>
          </a:bodyPr>
          <a:lstStyle/>
          <a:p>
            <a:r>
              <a:rPr lang="ru-RU" b="1" u="sng" dirty="0" smtClean="0">
                <a:solidFill>
                  <a:schemeClr val="accent1"/>
                </a:solidFill>
              </a:rPr>
              <a:t>Задания на соответствие</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оответствие.jpg"/>
          <p:cNvPicPr>
            <a:picLocks noChangeAspect="1"/>
          </p:cNvPicPr>
          <p:nvPr/>
        </p:nvPicPr>
        <p:blipFill>
          <a:blip r:embed="rId2" cstate="print"/>
          <a:stretch>
            <a:fillRect/>
          </a:stretch>
        </p:blipFill>
        <p:spPr>
          <a:xfrm>
            <a:off x="467544" y="476672"/>
            <a:ext cx="4868000" cy="6120680"/>
          </a:xfrm>
          <a:prstGeom prst="rect">
            <a:avLst/>
          </a:prstGeom>
        </p:spPr>
      </p:pic>
      <p:sp>
        <p:nvSpPr>
          <p:cNvPr id="5" name="Прямоугольник 4"/>
          <p:cNvSpPr/>
          <p:nvPr/>
        </p:nvSpPr>
        <p:spPr>
          <a:xfrm>
            <a:off x="6012160" y="908720"/>
            <a:ext cx="2448272" cy="646331"/>
          </a:xfrm>
          <a:prstGeom prst="rect">
            <a:avLst/>
          </a:prstGeom>
        </p:spPr>
        <p:txBody>
          <a:bodyPr wrap="square">
            <a:spAutoFit/>
          </a:bodyPr>
          <a:lstStyle/>
          <a:p>
            <a:r>
              <a:rPr lang="ru-RU" b="1" u="sng" dirty="0" smtClean="0">
                <a:solidFill>
                  <a:schemeClr val="accent1"/>
                </a:solidFill>
              </a:rPr>
              <a:t>Установление</a:t>
            </a:r>
          </a:p>
          <a:p>
            <a:r>
              <a:rPr lang="ru-RU" b="1" u="sng" dirty="0" smtClean="0">
                <a:solidFill>
                  <a:schemeClr val="accent1"/>
                </a:solidFill>
              </a:rPr>
              <a:t> </a:t>
            </a:r>
            <a:r>
              <a:rPr lang="ru-RU" b="1" u="sng" dirty="0" err="1" smtClean="0">
                <a:solidFill>
                  <a:schemeClr val="accent1"/>
                </a:solidFill>
              </a:rPr>
              <a:t>сответствия</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04664"/>
            <a:ext cx="8352928" cy="6124754"/>
          </a:xfrm>
          <a:prstGeom prst="rect">
            <a:avLst/>
          </a:prstGeom>
        </p:spPr>
        <p:txBody>
          <a:bodyPr wrap="square">
            <a:spAutoFit/>
          </a:bodyPr>
          <a:lstStyle/>
          <a:p>
            <a:pPr lvl="0" algn="ctr" fontAlgn="base">
              <a:spcBef>
                <a:spcPct val="0"/>
              </a:spcBef>
              <a:spcAft>
                <a:spcPct val="0"/>
              </a:spcAft>
            </a:pPr>
            <a:r>
              <a:rPr kumimoji="0" lang="ru-RU" sz="1400" b="1" i="1" u="sng" strike="noStrike" cap="none" normalizeH="0" baseline="0" dirty="0" smtClean="0">
                <a:ln>
                  <a:noFill/>
                </a:ln>
                <a:solidFill>
                  <a:schemeClr val="accent1"/>
                </a:solidFill>
                <a:effectLst/>
                <a:ea typeface="Times New Roman" pitchFamily="18" charset="0"/>
                <a:cs typeface="Times New Roman" pitchFamily="18" charset="0"/>
              </a:rPr>
              <a:t> </a:t>
            </a:r>
            <a:r>
              <a:rPr lang="ru-RU" sz="1400" b="1" i="1" u="sng" dirty="0" smtClean="0">
                <a:solidFill>
                  <a:schemeClr val="accent1"/>
                </a:solidFill>
                <a:ea typeface="Times New Roman" pitchFamily="18" charset="0"/>
                <a:cs typeface="Times New Roman" pitchFamily="18" charset="0"/>
              </a:rPr>
              <a:t>Т</a:t>
            </a:r>
            <a:r>
              <a:rPr kumimoji="0" lang="ru-RU" sz="1400" b="1" i="1" u="sng" strike="noStrike" cap="none" normalizeH="0" baseline="0" dirty="0" smtClean="0">
                <a:ln>
                  <a:noFill/>
                </a:ln>
                <a:solidFill>
                  <a:schemeClr val="accent1"/>
                </a:solidFill>
                <a:effectLst/>
                <a:ea typeface="Times New Roman" pitchFamily="18" charset="0"/>
                <a:cs typeface="Times New Roman" pitchFamily="18" charset="0"/>
              </a:rPr>
              <a:t>аблица</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В учебниках физики довольно много различных таблиц. Это информация, представленная в свернутом виде. Она содержит не только данные, но еще знания, которые надо из нее добыть. Задача учителя научить работать с такой информацией, максимально разворачивать и преобразовывать ее. Что бы развернуть информацию, сначала проанализируем таблицу. Этот вид деятельности можно и нужно алгоритмизировать, что бы сформировать навык работы, довести его </a:t>
            </a:r>
            <a:r>
              <a:rPr kumimoji="0" lang="ru-RU" sz="1400" b="0" i="1" u="none" strike="noStrike" cap="none" normalizeH="0" baseline="0" dirty="0" smtClean="0">
                <a:ln>
                  <a:noFill/>
                </a:ln>
                <a:solidFill>
                  <a:schemeClr val="tx1"/>
                </a:solidFill>
                <a:effectLst/>
                <a:ea typeface="Times New Roman" pitchFamily="18" charset="0"/>
                <a:cs typeface="Times New Roman" pitchFamily="18" charset="0"/>
              </a:rPr>
              <a:t>почти</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до автоматизма. В данном случае, что бы составить анализ, необходимо ответить на ряд вопросов и выполнить одно, но очень важное задание.</a:t>
            </a:r>
            <a:endParaRPr kumimoji="0" lang="ru-RU" sz="1400" b="0" i="0" u="none" strike="noStrike" cap="none" normalizeH="0" baseline="0" dirty="0" smtClean="0">
              <a:ln>
                <a:noFill/>
              </a:ln>
              <a:solidFill>
                <a:schemeClr val="tx1"/>
              </a:solidFill>
              <a:effectLst/>
              <a:cs typeface="Arial" pitchFamily="34" charset="0"/>
            </a:endParaRPr>
          </a:p>
          <a:p>
            <a:pPr lvl="0" algn="ctr" eaLnBrk="0" fontAlgn="base" hangingPunct="0">
              <a:spcBef>
                <a:spcPct val="0"/>
              </a:spcBef>
              <a:spcAft>
                <a:spcPct val="0"/>
              </a:spcAft>
              <a:buFontTx/>
              <a:buChar char="•"/>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400" b="1" i="1" u="none" strike="noStrike" cap="none" normalizeH="0" baseline="0" dirty="0" smtClean="0">
                <a:ln>
                  <a:noFill/>
                </a:ln>
                <a:solidFill>
                  <a:schemeClr val="tx1"/>
                </a:solidFill>
                <a:effectLst/>
                <a:ea typeface="Times New Roman" pitchFamily="18" charset="0"/>
                <a:cs typeface="Times New Roman" pitchFamily="18" charset="0"/>
              </a:rPr>
              <a:t>Анализируем таблицу.</a:t>
            </a:r>
            <a:endParaRPr kumimoji="0" lang="ru-RU" sz="1400" b="1" i="0" u="none" strike="noStrike" cap="none" normalizeH="0" baseline="0" dirty="0" smtClean="0">
              <a:ln>
                <a:noFill/>
              </a:ln>
              <a:solidFill>
                <a:schemeClr val="tx1"/>
              </a:solidFill>
              <a:effectLst/>
              <a:cs typeface="Arial" pitchFamily="34" charset="0"/>
            </a:endParaRPr>
          </a:p>
          <a:p>
            <a:pPr lvl="0" algn="ctr"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Как называется таблица?</a:t>
            </a:r>
            <a:endParaRPr kumimoji="0" lang="ru-RU" sz="1400" b="0" i="0" u="none" strike="noStrike" cap="none" normalizeH="0" baseline="0" dirty="0" smtClean="0">
              <a:ln>
                <a:noFill/>
              </a:ln>
              <a:solidFill>
                <a:schemeClr val="tx1"/>
              </a:solidFill>
              <a:effectLst/>
              <a:ea typeface="Calibri" pitchFamily="34" charset="0"/>
              <a:cs typeface="Times New Roman" pitchFamily="18" charset="0"/>
            </a:endParaRPr>
          </a:p>
          <a:p>
            <a:pPr lvl="0" algn="ctr"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Что представлено в таблице?</a:t>
            </a:r>
            <a:endParaRPr kumimoji="0" lang="ru-RU" sz="1400" b="0" i="0" u="none" strike="noStrike" cap="none" normalizeH="0" baseline="0" dirty="0" smtClean="0">
              <a:ln>
                <a:noFill/>
              </a:ln>
              <a:solidFill>
                <a:schemeClr val="tx1"/>
              </a:solidFill>
              <a:effectLst/>
              <a:ea typeface="Calibri" pitchFamily="34" charset="0"/>
              <a:cs typeface="Times New Roman" pitchFamily="18" charset="0"/>
            </a:endParaRPr>
          </a:p>
          <a:p>
            <a:pPr lvl="0" algn="ctr"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В каких единицах измеряются табличные данные?</a:t>
            </a:r>
            <a:endParaRPr kumimoji="0" lang="ru-RU" sz="1400" b="0" i="0" u="none" strike="noStrike" cap="none" normalizeH="0" baseline="0" dirty="0" smtClean="0">
              <a:ln>
                <a:noFill/>
              </a:ln>
              <a:solidFill>
                <a:schemeClr val="tx1"/>
              </a:solidFill>
              <a:effectLst/>
              <a:ea typeface="Calibri" pitchFamily="34" charset="0"/>
              <a:cs typeface="Times New Roman" pitchFamily="18" charset="0"/>
            </a:endParaRPr>
          </a:p>
          <a:p>
            <a:pPr lvl="0" algn="ctr"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Какую закономерность (закономерности) Вы наблюдаете?</a:t>
            </a:r>
            <a:endParaRPr kumimoji="0" lang="ru-RU" sz="1400" b="0" i="0" u="none" strike="noStrike" cap="none" normalizeH="0" baseline="0" dirty="0" smtClean="0">
              <a:ln>
                <a:noFill/>
              </a:ln>
              <a:solidFill>
                <a:schemeClr val="tx1"/>
              </a:solidFill>
              <a:effectLst/>
              <a:ea typeface="Calibri" pitchFamily="34" charset="0"/>
              <a:cs typeface="Times New Roman" pitchFamily="18" charset="0"/>
            </a:endParaRPr>
          </a:p>
          <a:p>
            <a:pPr lvl="0" algn="ctr"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Предложите свое объяснение выявленной закономерности.</a:t>
            </a:r>
            <a:endParaRPr kumimoji="0" lang="ru-RU" sz="1400" b="0" i="0" u="none" strike="noStrike" cap="none" normalizeH="0" baseline="0" dirty="0" smtClean="0">
              <a:ln>
                <a:noFill/>
              </a:ln>
              <a:solidFill>
                <a:schemeClr val="tx1"/>
              </a:solidFill>
              <a:effectLst/>
              <a:ea typeface="Calibri" pitchFamily="34" charset="0"/>
              <a:cs typeface="Times New Roman" pitchFamily="18" charset="0"/>
            </a:endParaRPr>
          </a:p>
          <a:p>
            <a:pPr lvl="0" algn="ctr"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Есть ли исключения и с чем они связаны?</a:t>
            </a:r>
            <a:endParaRPr kumimoji="0" lang="ru-RU" sz="1400" b="0" i="0" u="none" strike="noStrike" cap="none" normalizeH="0" baseline="0" dirty="0" smtClean="0">
              <a:ln>
                <a:noFill/>
              </a:ln>
              <a:solidFill>
                <a:schemeClr val="tx1"/>
              </a:solidFill>
              <a:effectLst/>
              <a:ea typeface="Calibri" pitchFamily="34" charset="0"/>
              <a:cs typeface="Times New Roman" pitchFamily="18" charset="0"/>
            </a:endParaRPr>
          </a:p>
          <a:p>
            <a:pPr lvl="0" algn="ctr" eaLnBrk="0" fontAlgn="base" hangingPunct="0">
              <a:spcBef>
                <a:spcPct val="0"/>
              </a:spcBef>
              <a:spcAft>
                <a:spcPct val="0"/>
              </a:spcAft>
              <a:buFontTx/>
              <a:buAutoNum type="arabicPeriod"/>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Какое практическое значение имеют данные таблицы?</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
            </a:r>
            <a:br>
              <a:rPr kumimoji="0" lang="ru-RU" sz="1400" b="0" i="0" u="none" strike="noStrike" cap="none" normalizeH="0" baseline="0" dirty="0" smtClean="0">
                <a:ln>
                  <a:noFill/>
                </a:ln>
                <a:solidFill>
                  <a:schemeClr val="tx1"/>
                </a:solidFill>
                <a:effectLst/>
                <a:ea typeface="Times New Roman" pitchFamily="18" charset="0"/>
                <a:cs typeface="Arial" pitchFamily="34" charset="0"/>
              </a:rPr>
            </a:br>
            <a:endParaRPr lang="ru-RU"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83568" y="1124744"/>
            <a:ext cx="7890734" cy="5472608"/>
          </a:xfrm>
          <a:prstGeom prst="rect">
            <a:avLst/>
          </a:prstGeom>
          <a:noFill/>
          <a:ln w="9525">
            <a:noFill/>
            <a:miter lim="800000"/>
            <a:headEnd/>
            <a:tailEnd/>
          </a:ln>
          <a:effectLst/>
        </p:spPr>
      </p:pic>
      <p:sp>
        <p:nvSpPr>
          <p:cNvPr id="7" name="Прямоугольник 6"/>
          <p:cNvSpPr/>
          <p:nvPr/>
        </p:nvSpPr>
        <p:spPr>
          <a:xfrm>
            <a:off x="611560" y="332656"/>
            <a:ext cx="7560840" cy="646331"/>
          </a:xfrm>
          <a:prstGeom prst="rect">
            <a:avLst/>
          </a:prstGeom>
        </p:spPr>
        <p:txBody>
          <a:bodyPr wrap="square">
            <a:spAutoFit/>
          </a:bodyPr>
          <a:lstStyle/>
          <a:p>
            <a:r>
              <a:rPr lang="ru-RU" dirty="0" smtClean="0"/>
              <a:t>Для иллюстрации воспользуемся таблицей № 4 «Удельная теплоемкость» из сборника задач по физике </a:t>
            </a:r>
            <a:r>
              <a:rPr lang="ru-RU" dirty="0" err="1" smtClean="0"/>
              <a:t>Лукашика</a:t>
            </a:r>
            <a:r>
              <a:rPr lang="ru-RU" dirty="0" smtClean="0"/>
              <a:t> В.И., </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183880" cy="5778968"/>
          </a:xfrm>
        </p:spPr>
        <p:txBody>
          <a:bodyPr>
            <a:normAutofit lnSpcReduction="10000"/>
          </a:bodyPr>
          <a:lstStyle/>
          <a:p>
            <a:pPr algn="ctr"/>
            <a:r>
              <a:rPr lang="ru-RU" sz="2000" b="1" u="sng" dirty="0" smtClean="0">
                <a:solidFill>
                  <a:schemeClr val="accent1"/>
                </a:solidFill>
              </a:rPr>
              <a:t>Способы организации работы по развитию смыслового чтения на уроках физики.</a:t>
            </a:r>
            <a:endParaRPr lang="ru-RU" sz="2000" u="sng" dirty="0" smtClean="0">
              <a:solidFill>
                <a:schemeClr val="accent1"/>
              </a:solidFill>
            </a:endParaRPr>
          </a:p>
          <a:p>
            <a:pPr>
              <a:buNone/>
            </a:pPr>
            <a:endParaRPr lang="ru-RU" sz="1000" u="sng" dirty="0" smtClean="0">
              <a:solidFill>
                <a:schemeClr val="accent1"/>
              </a:solidFill>
            </a:endParaRPr>
          </a:p>
          <a:p>
            <a:pPr>
              <a:buFont typeface="Wingdings" pitchFamily="2" charset="2"/>
              <a:buChar char="Ø"/>
            </a:pPr>
            <a:r>
              <a:rPr lang="ru-RU" sz="1200" b="1" dirty="0" smtClean="0"/>
              <a:t>Выделение ключевых слов, выражений определяющих физический процесс;</a:t>
            </a:r>
          </a:p>
          <a:p>
            <a:pPr>
              <a:buFont typeface="Wingdings" pitchFamily="2" charset="2"/>
              <a:buChar char="Ø"/>
            </a:pPr>
            <a:r>
              <a:rPr lang="ru-RU" sz="1200" b="1" dirty="0" smtClean="0"/>
              <a:t>Выделение информации наиболее значимой для решения задачи (</a:t>
            </a:r>
            <a:r>
              <a:rPr lang="ru-RU" sz="1200" dirty="0" smtClean="0"/>
              <a:t>значимое слово или фраза, дающая верное направление решения задачи);</a:t>
            </a:r>
          </a:p>
          <a:p>
            <a:pPr>
              <a:buFont typeface="Wingdings" pitchFamily="2" charset="2"/>
              <a:buChar char="Ø"/>
            </a:pPr>
            <a:r>
              <a:rPr lang="ru-RU" sz="1200" b="1" dirty="0" smtClean="0"/>
              <a:t>Смысловое значение слов в определениях физических величин, процессов или явлений (работа над пониманием, а не заучиванием). «Потеря» или замена слова приводит к потери смысла ;</a:t>
            </a:r>
            <a:endParaRPr lang="ru-RU" sz="1200" dirty="0" smtClean="0"/>
          </a:p>
          <a:p>
            <a:pPr>
              <a:buFont typeface="Wingdings" pitchFamily="2" charset="2"/>
              <a:buChar char="Ø"/>
            </a:pPr>
            <a:r>
              <a:rPr lang="ru-RU" sz="1200" b="1" dirty="0" smtClean="0"/>
              <a:t>Кластер – выделение смысловых единиц текста и графическое оформление их в определенном порядке в виде грозди ;</a:t>
            </a:r>
            <a:endParaRPr lang="ru-RU" sz="1200" dirty="0" smtClean="0"/>
          </a:p>
          <a:p>
            <a:pPr>
              <a:buFont typeface="Wingdings" pitchFamily="2" charset="2"/>
              <a:buChar char="Ø"/>
            </a:pPr>
            <a:r>
              <a:rPr lang="ru-RU" sz="1200" b="1" dirty="0" smtClean="0"/>
              <a:t>Составление смысловых цепочек ;</a:t>
            </a:r>
          </a:p>
          <a:p>
            <a:pPr>
              <a:buFont typeface="Wingdings" pitchFamily="2" charset="2"/>
              <a:buChar char="Ø"/>
            </a:pPr>
            <a:r>
              <a:rPr lang="ru-RU" sz="1200" b="1" dirty="0" smtClean="0"/>
              <a:t>Сопоставление (соотнесение) по определенному смыслу;</a:t>
            </a:r>
          </a:p>
          <a:p>
            <a:pPr>
              <a:buFont typeface="Wingdings" pitchFamily="2" charset="2"/>
              <a:buChar char="Ø"/>
            </a:pPr>
            <a:r>
              <a:rPr lang="ru-RU" sz="1200" b="1" i="1" u="sng" dirty="0" smtClean="0"/>
              <a:t>Создание физического «образа» текста задачи</a:t>
            </a:r>
            <a:r>
              <a:rPr lang="ru-RU" sz="1200" b="1" dirty="0" smtClean="0"/>
              <a:t> = перевод текста в символы, рисунки, схемы, формулы.</a:t>
            </a:r>
          </a:p>
          <a:p>
            <a:pPr lvl="1">
              <a:buFont typeface="Wingdings" pitchFamily="2" charset="2"/>
              <a:buChar char="Ø"/>
            </a:pPr>
            <a:r>
              <a:rPr lang="ru-RU" sz="1200" b="1" dirty="0" smtClean="0"/>
              <a:t>Рисунок;</a:t>
            </a:r>
          </a:p>
          <a:p>
            <a:pPr lvl="1">
              <a:buFont typeface="Wingdings" pitchFamily="2" charset="2"/>
              <a:buChar char="Ø"/>
            </a:pPr>
            <a:r>
              <a:rPr lang="ru-RU" sz="1200" b="1" dirty="0" smtClean="0"/>
              <a:t>Схема;</a:t>
            </a:r>
          </a:p>
          <a:p>
            <a:pPr lvl="1">
              <a:buFont typeface="Wingdings" pitchFamily="2" charset="2"/>
              <a:buChar char="Ø"/>
            </a:pPr>
            <a:r>
              <a:rPr lang="ru-RU" sz="1200" b="1" dirty="0" smtClean="0"/>
              <a:t>График;</a:t>
            </a:r>
          </a:p>
          <a:p>
            <a:pPr lvl="1">
              <a:buFont typeface="Wingdings" pitchFamily="2" charset="2"/>
              <a:buChar char="Ø"/>
            </a:pPr>
            <a:r>
              <a:rPr lang="ru-RU" sz="1200" b="1" dirty="0" smtClean="0"/>
              <a:t>Формулы;</a:t>
            </a:r>
          </a:p>
          <a:p>
            <a:pPr lvl="1">
              <a:buFont typeface="Wingdings" pitchFamily="2" charset="2"/>
              <a:buChar char="Ø"/>
            </a:pPr>
            <a:r>
              <a:rPr lang="ru-RU" sz="1200" b="1" dirty="0" smtClean="0"/>
              <a:t>Этапы решения задачи.</a:t>
            </a:r>
          </a:p>
          <a:p>
            <a:pPr>
              <a:buFont typeface="Wingdings" pitchFamily="2" charset="2"/>
              <a:buChar char="Ø"/>
            </a:pPr>
            <a:r>
              <a:rPr lang="ru-RU" sz="1200" b="1" dirty="0" smtClean="0"/>
              <a:t>Составление задач по схеме, рисунку, графику (умение «читать» таблицы, графики), составление задач по теме – умение выделить основной аспект в теме, включать пройденный материал в новое качество.</a:t>
            </a:r>
          </a:p>
          <a:p>
            <a:pPr>
              <a:buFont typeface="Wingdings" pitchFamily="2" charset="2"/>
              <a:buChar char="Ø"/>
            </a:pPr>
            <a:r>
              <a:rPr lang="ru-RU" sz="1200" b="1" dirty="0" smtClean="0"/>
              <a:t>Сравнительный анализ текстов (что общего, чем отличаются?)</a:t>
            </a:r>
          </a:p>
          <a:p>
            <a:pPr>
              <a:buFont typeface="Wingdings" pitchFamily="2" charset="2"/>
              <a:buChar char="Ø"/>
            </a:pPr>
            <a:r>
              <a:rPr lang="ru-RU" sz="1200" b="1" dirty="0" smtClean="0"/>
              <a:t> Вставление пропущенных слов в текст (</a:t>
            </a:r>
            <a:r>
              <a:rPr lang="ru-RU" sz="1200" b="1" dirty="0" err="1" smtClean="0"/>
              <a:t>инсерт</a:t>
            </a:r>
            <a:r>
              <a:rPr lang="ru-RU" sz="1200" b="1" dirty="0" smtClean="0"/>
              <a:t>)</a:t>
            </a:r>
          </a:p>
          <a:p>
            <a:pPr>
              <a:buFont typeface="Wingdings" pitchFamily="2" charset="2"/>
              <a:buChar char="Ø"/>
            </a:pPr>
            <a:r>
              <a:rPr lang="ru-RU" sz="1200" b="1" dirty="0" smtClean="0"/>
              <a:t>Перепутанные абзацы</a:t>
            </a:r>
          </a:p>
          <a:p>
            <a:pPr>
              <a:buFont typeface="Wingdings" pitchFamily="2" charset="2"/>
              <a:buChar char="Ø"/>
            </a:pPr>
            <a:r>
              <a:rPr lang="ru-RU" sz="1200" b="1" dirty="0" smtClean="0"/>
              <a:t>Структурирование научного текста – конспекты в виде схем, блоков, систем графиков, логических цепочек, опорных сигналов.</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332656"/>
            <a:ext cx="8604448" cy="5693866"/>
          </a:xfrm>
          <a:prstGeom prst="rect">
            <a:avLst/>
          </a:prstGeom>
        </p:spPr>
        <p:txBody>
          <a:bodyPr wrap="square">
            <a:spAutoFit/>
          </a:bodyPr>
          <a:lstStyle/>
          <a:p>
            <a:pPr lvl="0" algn="ctr" fontAlgn="base">
              <a:spcBef>
                <a:spcPct val="0"/>
              </a:spcBef>
              <a:spcAft>
                <a:spcPct val="0"/>
              </a:spcAft>
            </a:pPr>
            <a:r>
              <a:rPr kumimoji="0" lang="ru-RU"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ru-RU" sz="1400" b="1" i="1" u="sng" dirty="0" smtClean="0">
                <a:solidFill>
                  <a:schemeClr val="accent1"/>
                </a:solidFill>
                <a:latin typeface="Arial" pitchFamily="34" charset="0"/>
                <a:ea typeface="Times New Roman" pitchFamily="18" charset="0"/>
                <a:cs typeface="Arial" pitchFamily="34" charset="0"/>
              </a:rPr>
              <a:t>Ф</a:t>
            </a:r>
            <a:r>
              <a:rPr kumimoji="0" lang="ru-RU" sz="1400" b="1" i="1" u="sng" strike="noStrike" cap="none" normalizeH="0" baseline="0" dirty="0" smtClean="0">
                <a:ln>
                  <a:noFill/>
                </a:ln>
                <a:solidFill>
                  <a:schemeClr val="accent1"/>
                </a:solidFill>
                <a:effectLst/>
                <a:latin typeface="Arial" pitchFamily="34" charset="0"/>
                <a:ea typeface="Times New Roman" pitchFamily="18" charset="0"/>
                <a:cs typeface="Arial" pitchFamily="34" charset="0"/>
              </a:rPr>
              <a:t>изический эксперимент (демонстрация в классе, видеофрагмент, анимационная модель с использованием </a:t>
            </a:r>
            <a:r>
              <a:rPr kumimoji="0" lang="ru-RU" sz="1400" b="1" i="1" u="sng"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мультимедийных</a:t>
            </a:r>
            <a:r>
              <a:rPr kumimoji="0" lang="ru-RU" sz="1400" b="1" i="1" u="sng" strike="noStrike" cap="none" normalizeH="0" baseline="0" dirty="0" smtClean="0">
                <a:ln>
                  <a:noFill/>
                </a:ln>
                <a:solidFill>
                  <a:schemeClr val="accent1"/>
                </a:solidFill>
                <a:effectLst/>
                <a:latin typeface="Arial" pitchFamily="34" charset="0"/>
                <a:ea typeface="Times New Roman" pitchFamily="18" charset="0"/>
                <a:cs typeface="Arial" pitchFamily="34" charset="0"/>
              </a:rPr>
              <a:t> продуктов).</a:t>
            </a:r>
            <a:endParaRPr kumimoji="0" lang="ru-RU" sz="1400" b="1" i="0" u="sng" strike="noStrike" cap="none" normalizeH="0" baseline="0" dirty="0" smtClean="0">
              <a:ln>
                <a:noFill/>
              </a:ln>
              <a:solidFill>
                <a:schemeClr val="accent1"/>
              </a:solidFill>
              <a:effectLst/>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Физическая демонстрация в классе, видеофрагмент или моделированный физический эксперимент средствами анимации различных </a:t>
            </a:r>
            <a:r>
              <a:rPr kumimoji="0" lang="ru-RU" sz="1200" b="0" i="0" u="none" strike="noStrike" cap="none" normalizeH="0" baseline="0" dirty="0" err="1" smtClean="0">
                <a:ln>
                  <a:noFill/>
                </a:ln>
                <a:solidFill>
                  <a:schemeClr val="tx1"/>
                </a:solidFill>
                <a:effectLst/>
                <a:ea typeface="Times New Roman" pitchFamily="18" charset="0"/>
                <a:cs typeface="Times New Roman" pitchFamily="18" charset="0"/>
              </a:rPr>
              <a:t>мультимедийных</a:t>
            </a: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 продуктов несет большой объем информации и поэтому </a:t>
            </a:r>
            <a:r>
              <a:rPr kumimoji="0" lang="ru-RU" sz="1200" b="1" i="0" u="none" strike="noStrike" cap="none" normalizeH="0" baseline="0" dirty="0" smtClean="0">
                <a:ln>
                  <a:noFill/>
                </a:ln>
                <a:solidFill>
                  <a:schemeClr val="tx1"/>
                </a:solidFill>
                <a:effectLst/>
                <a:ea typeface="Times New Roman" pitchFamily="18" charset="0"/>
                <a:cs typeface="Times New Roman" pitchFamily="18" charset="0"/>
              </a:rPr>
              <a:t>важно, чтобы перед демонстрацией была четко сформулирована целевая установка</a:t>
            </a: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 Также как и в работе с картинками, необходимо концентрировать и направлять внимание учащихся, пока они не научаться делать это самостоятельно. Отличие состоит в том, что физическая демонстрация – это развивающийся во времени процесс, а картинка - остановленное мгновение . Перекодировка и преобразование информации проходит те же этапы. </a:t>
            </a:r>
            <a:r>
              <a:rPr kumimoji="0" lang="ru-RU" sz="1200" b="1" i="1" u="none" strike="noStrike" cap="none" normalizeH="0" baseline="0" dirty="0" smtClean="0">
                <a:ln>
                  <a:noFill/>
                </a:ln>
                <a:solidFill>
                  <a:schemeClr val="tx1"/>
                </a:solidFill>
                <a:effectLst/>
                <a:ea typeface="Times New Roman" pitchFamily="18" charset="0"/>
                <a:cs typeface="Times New Roman" pitchFamily="18" charset="0"/>
              </a:rPr>
              <a:t>Цепочка действий состоит из перекодировки информации аудио - визуальной в словесную, преобразования учеником внутренней речи во внешнюю, для того, что бы описать для всех или для себя (тогда достаточно внутренней речи), что он наблюдал в этой демонстрации.</a:t>
            </a: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 Наблюдение и описание опыта можно использовать на любом этапе урока. Не зависимо от этого, учащийся должен уметь:</a:t>
            </a:r>
            <a:b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 описать установку и ход эксперимента; - провести анализ результатов и сформулировать вывод.</a:t>
            </a:r>
            <a:b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200" b="0" i="1" u="none" strike="noStrike" cap="none" normalizeH="0" baseline="0" dirty="0" smtClean="0">
                <a:ln>
                  <a:noFill/>
                </a:ln>
                <a:solidFill>
                  <a:srgbClr val="0070C0"/>
                </a:solidFill>
                <a:effectLst/>
                <a:ea typeface="Times New Roman" pitchFamily="18" charset="0"/>
                <a:cs typeface="Times New Roman" pitchFamily="18" charset="0"/>
              </a:rPr>
              <a:t>План наблюдения и описания физического опыта</a:t>
            </a:r>
            <a:r>
              <a:rPr kumimoji="0" lang="ru-RU" sz="1200" b="0" i="1" u="none" strike="noStrike" cap="none" normalizeH="0" baseline="0" dirty="0" smtClean="0">
                <a:ln>
                  <a:noFill/>
                </a:ln>
                <a:solidFill>
                  <a:schemeClr val="tx1"/>
                </a:solidFill>
                <a:effectLst/>
                <a:ea typeface="Times New Roman" pitchFamily="18" charset="0"/>
                <a:cs typeface="Times New Roman" pitchFamily="18" charset="0"/>
              </a:rPr>
              <a:t>.</a:t>
            </a:r>
            <a:endParaRPr kumimoji="0" lang="ru-RU" sz="1200" b="0" i="0" u="none" strike="noStrike" cap="none" normalizeH="0" baseline="0" dirty="0" smtClean="0">
              <a:ln>
                <a:noFill/>
              </a:ln>
              <a:solidFill>
                <a:schemeClr val="tx1"/>
              </a:solidFill>
              <a:effectLst/>
              <a:cs typeface="Arial" pitchFamily="34" charset="0"/>
            </a:endParaRPr>
          </a:p>
          <a:p>
            <a:pPr lvl="0" algn="ctr" eaLnBrk="0" fontAlgn="base" hangingPunct="0">
              <a:spcBef>
                <a:spcPct val="0"/>
              </a:spcBef>
              <a:spcAft>
                <a:spcPct val="0"/>
              </a:spcAft>
              <a:buFontTx/>
              <a:buAutoNum type="arabicPeriod"/>
            </a:pP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Назвать основные элементы установки.</a:t>
            </a:r>
            <a:endParaRPr kumimoji="0" lang="ru-RU" sz="1200" b="0" i="0" u="none" strike="noStrike" cap="none" normalizeH="0" baseline="0" dirty="0" smtClean="0">
              <a:ln>
                <a:noFill/>
              </a:ln>
              <a:solidFill>
                <a:schemeClr val="tx1"/>
              </a:solidFill>
              <a:effectLst/>
              <a:ea typeface="Calibri" pitchFamily="34" charset="0"/>
              <a:cs typeface="Times New Roman" pitchFamily="18" charset="0"/>
            </a:endParaRPr>
          </a:p>
          <a:p>
            <a:pPr lvl="0" algn="ctr" eaLnBrk="0" fontAlgn="base" hangingPunct="0">
              <a:spcBef>
                <a:spcPct val="0"/>
              </a:spcBef>
              <a:spcAft>
                <a:spcPct val="0"/>
              </a:spcAft>
              <a:buFontTx/>
              <a:buAutoNum type="arabicPeriod"/>
            </a:pP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Сделать пояснительные рисунки. </a:t>
            </a:r>
            <a:endParaRPr kumimoji="0" lang="ru-RU" sz="1200" b="0" i="0" u="none" strike="noStrike" cap="none" normalizeH="0" baseline="0" dirty="0" smtClean="0">
              <a:ln>
                <a:noFill/>
              </a:ln>
              <a:solidFill>
                <a:schemeClr val="tx1"/>
              </a:solidFill>
              <a:effectLst/>
              <a:ea typeface="Calibri" pitchFamily="34" charset="0"/>
              <a:cs typeface="Times New Roman" pitchFamily="18" charset="0"/>
            </a:endParaRPr>
          </a:p>
          <a:p>
            <a:pPr lvl="0" algn="ctr" eaLnBrk="0" fontAlgn="base" hangingPunct="0">
              <a:spcBef>
                <a:spcPct val="0"/>
              </a:spcBef>
              <a:spcAft>
                <a:spcPct val="0"/>
              </a:spcAft>
              <a:buFontTx/>
              <a:buAutoNum type="arabicPeriod"/>
            </a:pP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Определить какое физическое явление, процесс иллюстрирует опыт.</a:t>
            </a:r>
            <a:endParaRPr kumimoji="0" lang="ru-RU" sz="1200" b="0" i="0" u="none" strike="noStrike" cap="none" normalizeH="0" baseline="0" dirty="0" smtClean="0">
              <a:ln>
                <a:noFill/>
              </a:ln>
              <a:solidFill>
                <a:schemeClr val="tx1"/>
              </a:solidFill>
              <a:effectLst/>
              <a:ea typeface="Calibri" pitchFamily="34" charset="0"/>
              <a:cs typeface="Times New Roman" pitchFamily="18" charset="0"/>
            </a:endParaRPr>
          </a:p>
          <a:p>
            <a:pPr lvl="0" algn="ctr" eaLnBrk="0" fontAlgn="base" hangingPunct="0">
              <a:spcBef>
                <a:spcPct val="0"/>
              </a:spcBef>
              <a:spcAft>
                <a:spcPct val="0"/>
              </a:spcAft>
              <a:buFontTx/>
              <a:buAutoNum type="arabicPeriod"/>
            </a:pP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Коротко описать ход эксперимента и его результаты.</a:t>
            </a:r>
            <a:endParaRPr kumimoji="0" lang="ru-RU" sz="1200" b="0" i="0" u="none" strike="noStrike" cap="none" normalizeH="0" baseline="0" dirty="0" smtClean="0">
              <a:ln>
                <a:noFill/>
              </a:ln>
              <a:solidFill>
                <a:schemeClr val="tx1"/>
              </a:solidFill>
              <a:effectLst/>
              <a:ea typeface="Calibri" pitchFamily="34" charset="0"/>
              <a:cs typeface="Times New Roman" pitchFamily="18" charset="0"/>
            </a:endParaRPr>
          </a:p>
          <a:p>
            <a:pPr lvl="0" algn="ctr" eaLnBrk="0" fontAlgn="base" hangingPunct="0">
              <a:spcBef>
                <a:spcPct val="0"/>
              </a:spcBef>
              <a:spcAft>
                <a:spcPct val="0"/>
              </a:spcAft>
              <a:buFontTx/>
              <a:buAutoNum type="arabicPeriod"/>
            </a:pP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
            </a:r>
            <a:b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1200" b="0" i="0" u="none" strike="noStrike" cap="none" normalizeH="0" baseline="0" dirty="0" smtClean="0">
                <a:ln>
                  <a:noFill/>
                </a:ln>
                <a:solidFill>
                  <a:schemeClr val="tx1"/>
                </a:solidFill>
                <a:effectLst/>
                <a:ea typeface="Times New Roman" pitchFamily="18" charset="0"/>
                <a:cs typeface="Times New Roman" pitchFamily="18" charset="0"/>
              </a:rPr>
              <a:t>Предположить, что можно изменить в установке и как это повлияет на результаты опыта.</a:t>
            </a:r>
            <a:endParaRPr kumimoji="0" lang="ru-RU" sz="1200" b="0" i="0" u="none" strike="noStrike" cap="none" normalizeH="0" baseline="0" dirty="0" smtClean="0">
              <a:ln>
                <a:noFill/>
              </a:ln>
              <a:solidFill>
                <a:schemeClr val="tx1"/>
              </a:solidFill>
              <a:effectLst/>
              <a:cs typeface="Arial" pitchFamily="34" charset="0"/>
            </a:endParaRPr>
          </a:p>
          <a:p>
            <a:pPr lvl="0" algn="ctr" eaLnBrk="0" fontAlgn="base" hangingPunct="0">
              <a:spcBef>
                <a:spcPct val="0"/>
              </a:spcBef>
              <a:spcAft>
                <a:spcPct val="0"/>
              </a:spcAft>
            </a:pPr>
            <a:r>
              <a:rPr kumimoji="0" lang="ru-RU" sz="1200" b="0" i="0" u="none" strike="noStrike" cap="none" normalizeH="0" baseline="0" dirty="0" smtClean="0">
                <a:ln>
                  <a:noFill/>
                </a:ln>
                <a:solidFill>
                  <a:schemeClr val="tx1"/>
                </a:solidFill>
                <a:effectLst/>
                <a:ea typeface="Times New Roman" pitchFamily="18" charset="0"/>
                <a:cs typeface="Arial" pitchFamily="34" charset="0"/>
              </a:rPr>
              <a:t/>
            </a:r>
            <a:br>
              <a:rPr kumimoji="0" lang="ru-RU" sz="1200" b="0" i="0" u="none" strike="noStrike" cap="none" normalizeH="0" baseline="0" dirty="0" smtClean="0">
                <a:ln>
                  <a:noFill/>
                </a:ln>
                <a:solidFill>
                  <a:schemeClr val="tx1"/>
                </a:solidFill>
                <a:effectLst/>
                <a:ea typeface="Times New Roman" pitchFamily="18" charset="0"/>
                <a:cs typeface="Arial" pitchFamily="34" charset="0"/>
              </a:rPr>
            </a:br>
            <a:r>
              <a:rPr kumimoji="0" lang="ru-RU" sz="1200" b="0" i="0" u="none" strike="noStrike" cap="none" normalizeH="0" baseline="0" dirty="0" smtClean="0">
                <a:ln>
                  <a:noFill/>
                </a:ln>
                <a:solidFill>
                  <a:schemeClr val="tx1"/>
                </a:solidFill>
                <a:effectLst/>
                <a:ea typeface="Times New Roman" pitchFamily="18" charset="0"/>
                <a:cs typeface="Arial" pitchFamily="34" charset="0"/>
              </a:rPr>
              <a:t>Сделать выводы</a:t>
            </a:r>
            <a:r>
              <a:rPr kumimoji="0" lang="ru-RU" sz="1200" b="0" i="0" u="none" strike="noStrike" cap="none" normalizeH="0" baseline="0" dirty="0" smtClean="0">
                <a:ln>
                  <a:noFill/>
                </a:ln>
                <a:solidFill>
                  <a:schemeClr val="tx1"/>
                </a:solidFill>
                <a:effectLst/>
                <a:cs typeface="Arial"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332656"/>
            <a:ext cx="7992888" cy="3600986"/>
          </a:xfrm>
          <a:prstGeom prst="rect">
            <a:avLst/>
          </a:prstGeom>
        </p:spPr>
        <p:txBody>
          <a:bodyPr wrap="square">
            <a:spAutoFit/>
          </a:bodyPr>
          <a:lstStyle/>
          <a:p>
            <a:pPr lvl="0" algn="ctr" fontAlgn="base">
              <a:spcBef>
                <a:spcPct val="0"/>
              </a:spcBef>
              <a:spcAft>
                <a:spcPct val="0"/>
              </a:spcAft>
            </a:pPr>
            <a:r>
              <a:rPr kumimoji="0" lang="ru-RU" sz="1200" i="0" u="none" strike="noStrike" cap="none" normalizeH="0" baseline="0" dirty="0" smtClean="0">
                <a:ln>
                  <a:noFill/>
                </a:ln>
                <a:solidFill>
                  <a:schemeClr val="tx1"/>
                </a:solidFill>
                <a:effectLst/>
                <a:ea typeface="Calibri" pitchFamily="34" charset="0"/>
                <a:cs typeface="Times New Roman" pitchFamily="18" charset="0"/>
              </a:rPr>
              <a:t>На этапе обобщения материала, насыщенного формулами </a:t>
            </a:r>
            <a:r>
              <a:rPr lang="ru-RU" sz="1200" dirty="0" smtClean="0">
                <a:ea typeface="Calibri" pitchFamily="34" charset="0"/>
                <a:cs typeface="Times New Roman" pitchFamily="18" charset="0"/>
              </a:rPr>
              <a:t>удобным является составление</a:t>
            </a:r>
            <a:r>
              <a:rPr kumimoji="0" lang="ru-RU" sz="1200" i="1" u="none" strike="noStrike" cap="none" normalizeH="0" baseline="0" dirty="0" smtClean="0">
                <a:ln>
                  <a:noFill/>
                </a:ln>
                <a:solidFill>
                  <a:schemeClr val="accent1"/>
                </a:solidFill>
                <a:effectLst/>
                <a:ea typeface="Calibri" pitchFamily="34" charset="0"/>
                <a:cs typeface="Times New Roman" pitchFamily="18" charset="0"/>
              </a:rPr>
              <a:t> </a:t>
            </a:r>
            <a:r>
              <a:rPr kumimoji="0" lang="ru-RU" sz="1200" i="0" u="none" strike="noStrike" cap="none" normalizeH="0" baseline="0" dirty="0" smtClean="0">
                <a:ln>
                  <a:noFill/>
                </a:ln>
                <a:solidFill>
                  <a:schemeClr val="tx1"/>
                </a:solidFill>
                <a:effectLst/>
                <a:ea typeface="Calibri" pitchFamily="34" charset="0"/>
                <a:cs typeface="Times New Roman" pitchFamily="18" charset="0"/>
              </a:rPr>
              <a:t> </a:t>
            </a:r>
            <a:r>
              <a:rPr kumimoji="0" lang="ru-RU" sz="1200" i="1" u="none" strike="noStrike" cap="none" normalizeH="0" baseline="0" dirty="0" smtClean="0">
                <a:ln>
                  <a:noFill/>
                </a:ln>
                <a:solidFill>
                  <a:schemeClr val="tx1"/>
                </a:solidFill>
                <a:effectLst/>
                <a:ea typeface="Calibri" pitchFamily="34" charset="0"/>
                <a:cs typeface="Times New Roman" pitchFamily="18" charset="0"/>
              </a:rPr>
              <a:t>структурно-логической блок-схемы </a:t>
            </a:r>
            <a:r>
              <a:rPr kumimoji="0" lang="ru-RU" sz="1200" i="0" u="none" strike="noStrike" cap="none" normalizeH="0" baseline="0" dirty="0" smtClean="0">
                <a:ln>
                  <a:noFill/>
                </a:ln>
                <a:solidFill>
                  <a:schemeClr val="tx1"/>
                </a:solidFill>
                <a:effectLst/>
                <a:ea typeface="Calibri" pitchFamily="34" charset="0"/>
                <a:cs typeface="Times New Roman" pitchFamily="18" charset="0"/>
              </a:rPr>
              <a:t> состоящей из набора формул по теме, логически вытекающих и дополняющих друг друга</a:t>
            </a:r>
            <a:r>
              <a:rPr kumimoji="0" lang="ru-RU" sz="1200" i="1" u="none" strike="noStrike" cap="none" normalizeH="0" baseline="0" dirty="0" smtClean="0">
                <a:ln>
                  <a:noFill/>
                </a:ln>
                <a:solidFill>
                  <a:schemeClr val="tx1"/>
                </a:solidFill>
                <a:effectLst/>
                <a:ea typeface="Calibri" pitchFamily="34" charset="0"/>
                <a:cs typeface="Times New Roman" pitchFamily="18" charset="0"/>
              </a:rPr>
              <a:t> </a:t>
            </a:r>
            <a:r>
              <a:rPr kumimoji="0" lang="ru-RU" sz="1200" i="0" u="none" strike="noStrike" cap="none" normalizeH="0" baseline="0" dirty="0" smtClean="0">
                <a:ln>
                  <a:noFill/>
                </a:ln>
                <a:solidFill>
                  <a:schemeClr val="tx1"/>
                </a:solidFill>
                <a:effectLst/>
                <a:ea typeface="Calibri" pitchFamily="34" charset="0"/>
                <a:cs typeface="Times New Roman" pitchFamily="18" charset="0"/>
              </a:rPr>
              <a:t>или </a:t>
            </a:r>
            <a:r>
              <a:rPr kumimoji="0" lang="ru-RU" sz="1200" b="1" i="1" u="none" strike="noStrike" cap="none" normalizeH="0" baseline="0" dirty="0" smtClean="0">
                <a:ln>
                  <a:noFill/>
                </a:ln>
                <a:solidFill>
                  <a:schemeClr val="accent1"/>
                </a:solidFill>
                <a:effectLst/>
                <a:ea typeface="Calibri" pitchFamily="34" charset="0"/>
                <a:cs typeface="Times New Roman" pitchFamily="18" charset="0"/>
              </a:rPr>
              <a:t>кластерами</a:t>
            </a:r>
            <a:r>
              <a:rPr kumimoji="0" lang="ru-RU" sz="1200" i="0" u="none" strike="noStrike" cap="none" normalizeH="0" baseline="0" dirty="0" smtClean="0">
                <a:ln>
                  <a:noFill/>
                </a:ln>
                <a:solidFill>
                  <a:schemeClr val="tx1"/>
                </a:solidFill>
                <a:effectLst/>
                <a:ea typeface="Calibri" pitchFamily="34" charset="0"/>
                <a:cs typeface="Times New Roman" pitchFamily="18" charset="0"/>
              </a:rPr>
              <a:t> (новое слово, пришедшее к нам с технологией критического мышления американских авторов, адаптированной к нашему образованию). Авторы книги «Учим детей мыслить критически»  определяют кластеры, как рисуночную форму, суть которой заключается в том, что в середине листа записывается или зарисовывается основное слово (идея, тема, </a:t>
            </a:r>
            <a:r>
              <a:rPr kumimoji="0" lang="ru-RU" sz="1200" i="1" u="none" strike="noStrike" cap="none" normalizeH="0" baseline="0" dirty="0" smtClean="0">
                <a:ln>
                  <a:noFill/>
                </a:ln>
                <a:solidFill>
                  <a:schemeClr val="tx1"/>
                </a:solidFill>
                <a:effectLst/>
                <a:ea typeface="Calibri" pitchFamily="34" charset="0"/>
                <a:cs typeface="Times New Roman" pitchFamily="18" charset="0"/>
              </a:rPr>
              <a:t>а для физики - формула</a:t>
            </a:r>
            <a:r>
              <a:rPr kumimoji="0" lang="ru-RU" sz="1200" i="0" u="none" strike="noStrike" cap="none" normalizeH="0" baseline="0" dirty="0" smtClean="0">
                <a:ln>
                  <a:noFill/>
                </a:ln>
                <a:solidFill>
                  <a:schemeClr val="tx1"/>
                </a:solidFill>
                <a:effectLst/>
                <a:ea typeface="Calibri" pitchFamily="34" charset="0"/>
                <a:cs typeface="Times New Roman" pitchFamily="18" charset="0"/>
              </a:rPr>
              <a:t>), а по сторонам от нее фиксируются идеи (слова, рисунки,</a:t>
            </a:r>
            <a:r>
              <a:rPr kumimoji="0" lang="ru-RU" sz="1200" i="1" u="none" strike="noStrike" cap="none" normalizeH="0" baseline="0" dirty="0" smtClean="0">
                <a:ln>
                  <a:noFill/>
                </a:ln>
                <a:solidFill>
                  <a:schemeClr val="tx1"/>
                </a:solidFill>
                <a:effectLst/>
                <a:ea typeface="Calibri" pitchFamily="34" charset="0"/>
                <a:cs typeface="Times New Roman" pitchFamily="18" charset="0"/>
              </a:rPr>
              <a:t> а для физики – формулы), </a:t>
            </a:r>
            <a:r>
              <a:rPr kumimoji="0" lang="ru-RU" sz="1200" i="0" u="none" strike="noStrike" cap="none" normalizeH="0" baseline="0" dirty="0" smtClean="0">
                <a:ln>
                  <a:noFill/>
                </a:ln>
                <a:solidFill>
                  <a:schemeClr val="tx1"/>
                </a:solidFill>
                <a:effectLst/>
                <a:ea typeface="Calibri" pitchFamily="34" charset="0"/>
                <a:cs typeface="Times New Roman" pitchFamily="18" charset="0"/>
              </a:rPr>
              <a:t>как-то с ним</a:t>
            </a:r>
            <a:r>
              <a:rPr kumimoji="0" lang="ru-RU" sz="1200" i="1" u="none" strike="noStrike" cap="none" normalizeH="0" baseline="0" dirty="0" smtClean="0">
                <a:ln>
                  <a:noFill/>
                </a:ln>
                <a:solidFill>
                  <a:schemeClr val="tx1"/>
                </a:solidFill>
                <a:effectLst/>
                <a:ea typeface="Calibri" pitchFamily="34" charset="0"/>
                <a:cs typeface="Times New Roman" pitchFamily="18" charset="0"/>
              </a:rPr>
              <a:t> </a:t>
            </a:r>
            <a:r>
              <a:rPr kumimoji="0" lang="ru-RU" sz="1200" i="0" u="none" strike="noStrike" cap="none" normalizeH="0" baseline="0" dirty="0" smtClean="0">
                <a:ln>
                  <a:noFill/>
                </a:ln>
                <a:solidFill>
                  <a:schemeClr val="tx1"/>
                </a:solidFill>
                <a:effectLst/>
                <a:ea typeface="Calibri" pitchFamily="34" charset="0"/>
                <a:cs typeface="Times New Roman" pitchFamily="18" charset="0"/>
              </a:rPr>
              <a:t>связанные. В итоге информация сжимается в виде своеобразных гроздьев, кустиков - кластеров. Для ребенка любого возраста и, что самое главное, уровня развития, </a:t>
            </a:r>
            <a:r>
              <a:rPr kumimoji="0" lang="ru-RU" sz="1200" b="1" i="0" u="none" strike="noStrike" cap="none" normalizeH="0" baseline="0" dirty="0" smtClean="0">
                <a:ln>
                  <a:noFill/>
                </a:ln>
                <a:solidFill>
                  <a:schemeClr val="tx1"/>
                </a:solidFill>
                <a:effectLst/>
                <a:ea typeface="Calibri" pitchFamily="34" charset="0"/>
                <a:cs typeface="Times New Roman" pitchFamily="18" charset="0"/>
              </a:rPr>
              <a:t>такая работа является творческой, интересной и приносящей удовольствие, так как позволяет </a:t>
            </a:r>
            <a:r>
              <a:rPr kumimoji="0" lang="ru-RU" sz="1200" b="1" i="0" u="none" strike="noStrike" cap="none" normalizeH="0" baseline="0" dirty="0" err="1" smtClean="0">
                <a:ln>
                  <a:noFill/>
                </a:ln>
                <a:solidFill>
                  <a:schemeClr val="tx1"/>
                </a:solidFill>
                <a:effectLst/>
                <a:ea typeface="Calibri" pitchFamily="34" charset="0"/>
                <a:cs typeface="Times New Roman" pitchFamily="18" charset="0"/>
              </a:rPr>
              <a:t>самореализоваться</a:t>
            </a:r>
            <a:r>
              <a:rPr kumimoji="0" lang="ru-RU" sz="1200" b="1" i="0" u="none" strike="noStrike" cap="none" normalizeH="0" baseline="0" dirty="0" smtClean="0">
                <a:ln>
                  <a:noFill/>
                </a:ln>
                <a:solidFill>
                  <a:schemeClr val="tx1"/>
                </a:solidFill>
                <a:effectLst/>
                <a:ea typeface="Calibri" pitchFamily="34" charset="0"/>
                <a:cs typeface="Times New Roman" pitchFamily="18" charset="0"/>
              </a:rPr>
              <a:t> в этом виде деятельности, выполнить ее так, как он лучше всего умеет это делать. Незаметно для себя, он учиться систематизировать материал, находить логические связи, прогнозировать решение задач. </a:t>
            </a:r>
            <a:r>
              <a:rPr kumimoji="0" lang="ru-RU" sz="1200" i="0" u="none" strike="noStrike" cap="none" normalizeH="0" baseline="0" dirty="0" smtClean="0">
                <a:ln>
                  <a:noFill/>
                </a:ln>
                <a:solidFill>
                  <a:schemeClr val="tx1"/>
                </a:solidFill>
                <a:effectLst/>
                <a:ea typeface="Calibri" pitchFamily="34" charset="0"/>
                <a:cs typeface="Times New Roman" pitchFamily="18" charset="0"/>
              </a:rPr>
              <a:t>На рисунке приведена схема для решения задач на уравнение Менделеева, здесь отсутствует уравнение в форме </a:t>
            </a:r>
            <a:r>
              <a:rPr kumimoji="0" lang="ru-RU" sz="1200" i="0" u="none" strike="noStrike" cap="none" normalizeH="0" baseline="0" dirty="0" err="1" smtClean="0">
                <a:ln>
                  <a:noFill/>
                </a:ln>
                <a:solidFill>
                  <a:schemeClr val="tx1"/>
                </a:solidFill>
                <a:effectLst/>
                <a:ea typeface="Calibri" pitchFamily="34" charset="0"/>
                <a:cs typeface="Times New Roman" pitchFamily="18" charset="0"/>
              </a:rPr>
              <a:t>Клайперона</a:t>
            </a:r>
            <a:r>
              <a:rPr kumimoji="0" lang="ru-RU" sz="1200" i="0" u="none" strike="noStrike" cap="none" normalizeH="0" baseline="0" dirty="0" smtClean="0">
                <a:ln>
                  <a:noFill/>
                </a:ln>
                <a:solidFill>
                  <a:schemeClr val="tx1"/>
                </a:solidFill>
                <a:effectLst/>
                <a:ea typeface="Calibri" pitchFamily="34" charset="0"/>
                <a:cs typeface="Times New Roman" pitchFamily="18" charset="0"/>
              </a:rPr>
              <a:t> и некоторые другие формулы, которые учащиеся должны уметь получать как частный случай из основных формул.</a:t>
            </a:r>
            <a:r>
              <a:rPr kumimoji="0" lang="ru-RU" i="0" u="none" strike="noStrike" cap="none" normalizeH="0" baseline="0" dirty="0" smtClean="0">
                <a:ln>
                  <a:noFill/>
                </a:ln>
                <a:solidFill>
                  <a:schemeClr val="tx1"/>
                </a:solidFill>
                <a:effectLst/>
                <a:ea typeface="Calibri" pitchFamily="34" charset="0"/>
                <a:cs typeface="Times New Roman" pitchFamily="18" charset="0"/>
              </a:rPr>
              <a:t/>
            </a:r>
            <a:br>
              <a:rPr kumimoji="0" lang="ru-RU" i="0" u="none" strike="noStrike" cap="none" normalizeH="0" baseline="0" dirty="0" smtClean="0">
                <a:ln>
                  <a:noFill/>
                </a:ln>
                <a:solidFill>
                  <a:schemeClr val="tx1"/>
                </a:solidFill>
                <a:effectLst/>
                <a:ea typeface="Calibri" pitchFamily="34" charset="0"/>
                <a:cs typeface="Times New Roman" pitchFamily="18" charset="0"/>
              </a:rPr>
            </a:br>
            <a:r>
              <a:rPr kumimoji="0" lang="ru-RU" b="0" i="0" u="none" strike="noStrike" cap="none" normalizeH="0" baseline="0" dirty="0" smtClean="0">
                <a:ln>
                  <a:noFill/>
                </a:ln>
                <a:solidFill>
                  <a:schemeClr val="tx1"/>
                </a:solidFill>
                <a:effectLst/>
                <a:ea typeface="Calibri" pitchFamily="34" charset="0"/>
                <a:cs typeface="Times New Roman" pitchFamily="18" charset="0"/>
              </a:rPr>
              <a:t/>
            </a:r>
            <a:br>
              <a:rPr kumimoji="0" lang="ru-RU" b="0" i="0" u="none" strike="noStrike" cap="none" normalizeH="0" baseline="0" dirty="0" smtClean="0">
                <a:ln>
                  <a:noFill/>
                </a:ln>
                <a:solidFill>
                  <a:schemeClr val="tx1"/>
                </a:solidFill>
                <a:effectLst/>
                <a:ea typeface="Calibri" pitchFamily="34" charset="0"/>
                <a:cs typeface="Times New Roman" pitchFamily="18" charset="0"/>
              </a:rPr>
            </a:br>
            <a:endParaRPr kumimoji="0" lang="ru-RU" b="0" i="0" u="none" strike="noStrike" cap="none" normalizeH="0" baseline="0" dirty="0" smtClean="0">
              <a:ln>
                <a:noFill/>
              </a:ln>
              <a:solidFill>
                <a:schemeClr val="tx1"/>
              </a:solidFill>
              <a:effectLst/>
              <a:cs typeface="Arial" pitchFamily="34" charset="0"/>
            </a:endParaRPr>
          </a:p>
        </p:txBody>
      </p:sp>
      <p:pic>
        <p:nvPicPr>
          <p:cNvPr id="5" name="Рисунок 1" descr="http://rudocs.exdat.com/pars_docs/tw_refs/14/13177/13177_html_mb7a3dc3.png"/>
          <p:cNvPicPr>
            <a:picLocks noChangeAspect="1" noChangeArrowheads="1"/>
          </p:cNvPicPr>
          <p:nvPr/>
        </p:nvPicPr>
        <p:blipFill>
          <a:blip r:embed="rId2" cstate="print"/>
          <a:srcRect/>
          <a:stretch>
            <a:fillRect/>
          </a:stretch>
        </p:blipFill>
        <p:spPr bwMode="auto">
          <a:xfrm>
            <a:off x="2051720" y="3284984"/>
            <a:ext cx="4733925" cy="32575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76672"/>
            <a:ext cx="8136904" cy="5570756"/>
          </a:xfrm>
          <a:prstGeom prst="rect">
            <a:avLst/>
          </a:prstGeom>
        </p:spPr>
        <p:txBody>
          <a:bodyPr wrap="square">
            <a:spAutoFit/>
          </a:bodyPr>
          <a:lstStyle/>
          <a:p>
            <a:pPr algn="ctr">
              <a:buNone/>
            </a:pPr>
            <a:r>
              <a:rPr lang="ru-RU" b="1" u="sng" dirty="0" smtClean="0">
                <a:solidFill>
                  <a:schemeClr val="accent1"/>
                </a:solidFill>
              </a:rPr>
              <a:t>Сравнение</a:t>
            </a:r>
          </a:p>
          <a:p>
            <a:endParaRPr lang="ru-RU" dirty="0" smtClean="0"/>
          </a:p>
          <a:p>
            <a:pPr lvl="1"/>
            <a:r>
              <a:rPr lang="ru-RU" sz="1400" dirty="0" smtClean="0"/>
              <a:t>Сравнивать можно явления, понятия, законы, физические величины и вообще, что хотите. Особенно это важно, когда учащиеся путают между собой то, что предлагается сравнить. В силу некоторой похожести слов и имеющим отношение к скорости тела, учащиеся путают или не различают явление инерции и свойства инертности. В учебнике Физика. 7 класс автора А.В. </a:t>
            </a:r>
            <a:r>
              <a:rPr lang="ru-RU" sz="1400" dirty="0" err="1" smtClean="0"/>
              <a:t>Перышкина</a:t>
            </a:r>
            <a:r>
              <a:rPr lang="ru-RU" sz="1400" dirty="0" smtClean="0"/>
              <a:t> эти понятия рассматриваются в §17 и §19 (11). Работа с текстами этих параграфов идет как закрепление материала. Необходимо, используя материал параграфов найти сходства и отличия этих понятий.</a:t>
            </a:r>
          </a:p>
          <a:p>
            <a:pPr>
              <a:buNone/>
            </a:pPr>
            <a:endParaRPr lang="ru-RU" sz="1600" b="1" u="sng" dirty="0" smtClean="0">
              <a:solidFill>
                <a:schemeClr val="accent1"/>
              </a:solidFill>
            </a:endParaRPr>
          </a:p>
          <a:p>
            <a:pPr>
              <a:buNone/>
            </a:pPr>
            <a:r>
              <a:rPr lang="ru-RU" sz="1600" b="1" dirty="0" smtClean="0">
                <a:solidFill>
                  <a:srgbClr val="C00000"/>
                </a:solidFill>
              </a:rPr>
              <a:t>                Инерция                                                   Инертность</a:t>
            </a:r>
          </a:p>
          <a:p>
            <a:pPr>
              <a:buNone/>
            </a:pPr>
            <a:r>
              <a:rPr lang="ru-RU" sz="1600" i="1" dirty="0" smtClean="0"/>
              <a:t>                                                  </a:t>
            </a:r>
            <a:r>
              <a:rPr lang="ru-RU" sz="1600" b="1" i="1" dirty="0" smtClean="0">
                <a:solidFill>
                  <a:srgbClr val="00B050"/>
                </a:solidFill>
              </a:rPr>
              <a:t>Отличие</a:t>
            </a:r>
          </a:p>
          <a:p>
            <a:pPr>
              <a:buNone/>
            </a:pPr>
            <a:endParaRPr lang="ru-RU" sz="1600" b="1" i="1" dirty="0" smtClean="0">
              <a:solidFill>
                <a:srgbClr val="00B050"/>
              </a:solidFill>
            </a:endParaRPr>
          </a:p>
          <a:p>
            <a:pPr>
              <a:buNone/>
            </a:pPr>
            <a:r>
              <a:rPr lang="ru-RU" sz="1600" dirty="0" smtClean="0"/>
              <a:t>                   Явление                                                      Свойство тел</a:t>
            </a:r>
          </a:p>
          <a:p>
            <a:pPr>
              <a:buNone/>
            </a:pPr>
            <a:r>
              <a:rPr lang="ru-RU" sz="1600" dirty="0" smtClean="0"/>
              <a:t>          Скорость тела не меняется                    Скорость тела меняется</a:t>
            </a:r>
          </a:p>
          <a:p>
            <a:pPr>
              <a:buNone/>
            </a:pPr>
            <a:r>
              <a:rPr lang="ru-RU" sz="1600" dirty="0" smtClean="0"/>
              <a:t>          Нет физической величины,                  Масса характеризует инертность тела</a:t>
            </a:r>
          </a:p>
          <a:p>
            <a:pPr>
              <a:buNone/>
            </a:pPr>
            <a:r>
              <a:rPr lang="ru-RU" sz="1600" dirty="0" smtClean="0"/>
              <a:t>        которая характеризует явление</a:t>
            </a:r>
          </a:p>
          <a:p>
            <a:pPr>
              <a:buNone/>
            </a:pPr>
            <a:r>
              <a:rPr lang="ru-RU" sz="1600" dirty="0" smtClean="0"/>
              <a:t>                                                  </a:t>
            </a:r>
            <a:r>
              <a:rPr lang="ru-RU" sz="1600" b="1" i="1" dirty="0" smtClean="0">
                <a:solidFill>
                  <a:srgbClr val="00B050"/>
                </a:solidFill>
              </a:rPr>
              <a:t>Сходство</a:t>
            </a:r>
          </a:p>
          <a:p>
            <a:pPr>
              <a:buNone/>
            </a:pPr>
            <a:endParaRPr lang="ru-RU" sz="1600" b="1" i="1" dirty="0" smtClean="0">
              <a:solidFill>
                <a:srgbClr val="00B050"/>
              </a:solidFill>
            </a:endParaRPr>
          </a:p>
          <a:p>
            <a:pPr>
              <a:buNone/>
            </a:pPr>
            <a:r>
              <a:rPr lang="ru-RU" sz="1600" b="1" i="1" dirty="0" smtClean="0">
                <a:solidFill>
                  <a:srgbClr val="00B050"/>
                </a:solidFill>
              </a:rPr>
              <a:t>                                     </a:t>
            </a:r>
            <a:r>
              <a:rPr lang="ru-RU" sz="1600" dirty="0" smtClean="0"/>
              <a:t>Связано с движением тел</a:t>
            </a:r>
          </a:p>
          <a:p>
            <a:pPr>
              <a:buNone/>
            </a:pPr>
            <a:r>
              <a:rPr lang="ru-RU" sz="1600" b="1" i="1" dirty="0" smtClean="0">
                <a:solidFill>
                  <a:srgbClr val="00B050"/>
                </a:solidFill>
              </a:rPr>
              <a:t>                                        </a:t>
            </a:r>
            <a:r>
              <a:rPr lang="ru-RU" sz="1600" dirty="0" smtClean="0"/>
              <a:t>Похоже в написании</a:t>
            </a:r>
            <a:endParaRPr lang="ru-RU"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8208912" cy="5816977"/>
          </a:xfrm>
          <a:prstGeom prst="rect">
            <a:avLst/>
          </a:prstGeom>
        </p:spPr>
        <p:txBody>
          <a:bodyPr wrap="square">
            <a:spAutoFit/>
          </a:bodyPr>
          <a:lstStyle/>
          <a:p>
            <a:pPr algn="ctr">
              <a:buNone/>
            </a:pPr>
            <a:r>
              <a:rPr lang="ru-RU" b="1" u="sng" dirty="0" smtClean="0">
                <a:solidFill>
                  <a:schemeClr val="accent1"/>
                </a:solidFill>
              </a:rPr>
              <a:t>Анализ формулы</a:t>
            </a:r>
          </a:p>
          <a:p>
            <a:endParaRPr lang="ru-RU" dirty="0" smtClean="0"/>
          </a:p>
          <a:p>
            <a:pPr lvl="1"/>
            <a:r>
              <a:rPr lang="ru-RU" sz="1600" dirty="0" smtClean="0"/>
              <a:t>Этот небольшой фрагмент показывает, сколько разных операций мышления по преобразованию и перекодированию информации, проделывает учащийся под руководством учителя (если проделывает). Добиться того, чтобы все дети работали на уроке, а не делали вид, что работают, не всегда удается. А у тех ребят, кто работает, качество операций мышления разное, что и сказывается на уровне понимании и запоминания материала.</a:t>
            </a:r>
          </a:p>
          <a:p>
            <a:pPr lvl="1"/>
            <a:endParaRPr lang="ru-RU" sz="1600" b="1" dirty="0" smtClean="0">
              <a:solidFill>
                <a:schemeClr val="accent3"/>
              </a:solidFill>
            </a:endParaRPr>
          </a:p>
          <a:p>
            <a:pPr lvl="1" algn="ctr">
              <a:buNone/>
            </a:pPr>
            <a:r>
              <a:rPr lang="ru-RU" sz="1600" b="1" dirty="0" smtClean="0">
                <a:solidFill>
                  <a:schemeClr val="accent3"/>
                </a:solidFill>
              </a:rPr>
              <a:t>Алгоритм анализа формулы</a:t>
            </a:r>
          </a:p>
          <a:p>
            <a:pPr marL="342900" indent="-342900" algn="ctr">
              <a:buNone/>
            </a:pPr>
            <a:r>
              <a:rPr lang="ru-RU" sz="1600" dirty="0" smtClean="0"/>
              <a:t>1. Как называется формула? </a:t>
            </a:r>
          </a:p>
          <a:p>
            <a:pPr marL="342900" indent="-342900" algn="ctr">
              <a:buNone/>
            </a:pPr>
            <a:r>
              <a:rPr lang="ru-RU" sz="1600" dirty="0" smtClean="0"/>
              <a:t>2. Какие физические величины связывает между собой?</a:t>
            </a:r>
          </a:p>
          <a:p>
            <a:pPr marL="342900" indent="-342900" algn="ctr">
              <a:buNone/>
            </a:pPr>
            <a:r>
              <a:rPr lang="ru-RU" sz="1600" dirty="0" smtClean="0"/>
              <a:t> 3. Каков вид математической зависимости? </a:t>
            </a:r>
          </a:p>
          <a:p>
            <a:pPr marL="342900" indent="-342900" algn="ctr">
              <a:buNone/>
            </a:pPr>
            <a:r>
              <a:rPr lang="ru-RU" sz="1600" dirty="0" smtClean="0"/>
              <a:t>4. Каков физический смысл представленной закономерности? </a:t>
            </a:r>
          </a:p>
          <a:p>
            <a:pPr marL="342900" indent="-342900" algn="ctr">
              <a:buNone/>
            </a:pPr>
            <a:r>
              <a:rPr lang="ru-RU" sz="1600" dirty="0" smtClean="0"/>
              <a:t>5. Есть ли в формуле постоянные коэффициенты? </a:t>
            </a:r>
          </a:p>
          <a:p>
            <a:pPr marL="342900" indent="-342900" algn="ctr">
              <a:buNone/>
            </a:pPr>
            <a:r>
              <a:rPr lang="ru-RU" sz="1600" dirty="0" smtClean="0"/>
              <a:t>6. Каков физический смысл постоянных коэффициентов? </a:t>
            </a:r>
          </a:p>
          <a:p>
            <a:pPr marL="342900" indent="-342900" algn="ctr">
              <a:buNone/>
            </a:pPr>
            <a:r>
              <a:rPr lang="ru-RU" sz="1600" dirty="0" smtClean="0"/>
              <a:t>7. Какие производные формулы можно еще получить?</a:t>
            </a:r>
          </a:p>
          <a:p>
            <a:pPr marL="342900" indent="-342900" algn="ctr">
              <a:buNone/>
            </a:pPr>
            <a:r>
              <a:rPr lang="ru-RU" sz="1600" dirty="0" smtClean="0"/>
              <a:t> 8. Имеют ли физический смысл полученные формулы, если имеют, то какой?</a:t>
            </a:r>
            <a:r>
              <a:rPr lang="ru-RU" sz="1600" i="1" dirty="0" smtClean="0"/>
              <a:t> </a:t>
            </a:r>
          </a:p>
          <a:p>
            <a:pPr marL="342900" indent="-342900" algn="ctr">
              <a:buNone/>
            </a:pPr>
            <a:r>
              <a:rPr lang="ru-RU" sz="1600" dirty="0" smtClean="0"/>
              <a:t>9</a:t>
            </a:r>
            <a:r>
              <a:rPr lang="ru-RU" sz="1600" i="1" dirty="0" smtClean="0"/>
              <a:t>.</a:t>
            </a:r>
            <a:r>
              <a:rPr lang="ru-RU" sz="1600" dirty="0" smtClean="0"/>
              <a:t> Определить границы применения формулы.</a:t>
            </a:r>
            <a:br>
              <a:rPr lang="ru-RU" sz="1600" dirty="0" smtClean="0"/>
            </a:br>
            <a:r>
              <a:rPr lang="ru-RU" sz="1600" dirty="0" smtClean="0"/>
              <a:t/>
            </a:r>
            <a:br>
              <a:rPr lang="ru-RU" sz="1600" dirty="0" smtClean="0"/>
            </a:br>
            <a:endParaRPr lang="ru-RU"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908720"/>
            <a:ext cx="8136904" cy="4524315"/>
          </a:xfrm>
          <a:prstGeom prst="rect">
            <a:avLst/>
          </a:prstGeom>
        </p:spPr>
        <p:txBody>
          <a:bodyPr wrap="square">
            <a:spAutoFit/>
          </a:bodyPr>
          <a:lstStyle/>
          <a:p>
            <a:pPr algn="ctr">
              <a:buNone/>
            </a:pPr>
            <a:r>
              <a:rPr lang="ru-RU" b="1" u="sng" dirty="0" smtClean="0">
                <a:solidFill>
                  <a:schemeClr val="accent1"/>
                </a:solidFill>
              </a:rPr>
              <a:t>Составление алгоритма</a:t>
            </a:r>
          </a:p>
          <a:p>
            <a:pPr algn="ctr">
              <a:buNone/>
            </a:pPr>
            <a:endParaRPr lang="ru-RU" b="1" u="sng" dirty="0" smtClean="0">
              <a:solidFill>
                <a:schemeClr val="accent1"/>
              </a:solidFill>
            </a:endParaRPr>
          </a:p>
          <a:p>
            <a:pPr>
              <a:buNone/>
            </a:pPr>
            <a:r>
              <a:rPr lang="ru-RU" dirty="0" smtClean="0"/>
              <a:t>      По отношению к тексту учебника составление алгоритма каких-либо действий является производством вторичной информации. Такой вид работы, как правило, нравится учащимся, потому что позволяет им почувствовать собственную значимость – ведь они создают правила управления учебным процессом для себя и других. Попытка на основе одной или нескольких решенных задач составить алгоритм решения, стимулирует умственную деятельность учащегося, так как для этого ему необходимо систематизировать и обобщить конкретный учебный материал, работать иногда с довольно большим объемом информации. Не смотря на то, что общий алгоритм решения задачи по физике учащимся знаком, всегда найдутся особенности решения, которые и представляют конкретный интерес. </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305342"/>
            <a:ext cx="8136904" cy="4524315"/>
          </a:xfrm>
          <a:prstGeom prst="rect">
            <a:avLst/>
          </a:prstGeom>
        </p:spPr>
        <p:txBody>
          <a:bodyPr wrap="square">
            <a:spAutoFit/>
          </a:bodyPr>
          <a:lstStyle/>
          <a:p>
            <a:pPr algn="ctr">
              <a:buNone/>
            </a:pPr>
            <a:r>
              <a:rPr lang="ru-RU" sz="2400" b="1" i="1" dirty="0" smtClean="0">
                <a:solidFill>
                  <a:srgbClr val="7030A0"/>
                </a:solidFill>
              </a:rPr>
              <a:t>Физика содержит очень важную содержательную базу для формирования функциональной    грамотности учащихся. Но чтобы достигать высокого уровня освоения  </a:t>
            </a:r>
            <a:r>
              <a:rPr lang="ru-RU" sz="2400" b="1" i="1" dirty="0" err="1" smtClean="0">
                <a:solidFill>
                  <a:srgbClr val="7030A0"/>
                </a:solidFill>
              </a:rPr>
              <a:t>общеучебных</a:t>
            </a:r>
            <a:r>
              <a:rPr lang="ru-RU" sz="2400" b="1" i="1" dirty="0" smtClean="0">
                <a:solidFill>
                  <a:srgbClr val="7030A0"/>
                </a:solidFill>
              </a:rPr>
              <a:t> умений, необходимо разработать в достаточном количестве соответствующие дидактические материалы и организовать своевременный контроль за правильностью выполнения учащимися соответствующих упражнений.</a:t>
            </a:r>
          </a:p>
          <a:p>
            <a:pPr>
              <a:buNone/>
            </a:pPr>
            <a:r>
              <a:rPr lang="ru-RU" sz="2400" i="1" dirty="0" smtClean="0">
                <a:solidFill>
                  <a:srgbClr val="7030A0"/>
                </a:solidFill>
              </a:rPr>
              <a:t> </a:t>
            </a:r>
            <a:endParaRPr lang="ru-RU" sz="2400" i="1" dirty="0" smtClean="0">
              <a:solidFill>
                <a:srgbClr val="7030A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76672"/>
            <a:ext cx="8064896" cy="5909310"/>
          </a:xfrm>
          <a:prstGeom prst="rect">
            <a:avLst/>
          </a:prstGeom>
        </p:spPr>
        <p:txBody>
          <a:bodyPr wrap="square">
            <a:spAutoFit/>
          </a:bodyPr>
          <a:lstStyle/>
          <a:p>
            <a:pPr algn="ctr"/>
            <a:r>
              <a:rPr lang="ru-RU" b="1" i="1" dirty="0" smtClean="0">
                <a:solidFill>
                  <a:schemeClr val="accent1"/>
                </a:solidFill>
              </a:rPr>
              <a:t>Вместо заключения.</a:t>
            </a:r>
          </a:p>
          <a:p>
            <a:pPr algn="ctr"/>
            <a:endParaRPr lang="ru-RU" b="1" i="1" dirty="0" smtClean="0"/>
          </a:p>
          <a:p>
            <a:pPr algn="ctr"/>
            <a:r>
              <a:rPr lang="ru-RU" dirty="0" smtClean="0"/>
              <a:t> Мы прибываем в информационном поле каждый момент своей жизни, даже когда спим. И постоянно решаем прямые и обратные задачи по обработке информации. Как хорошо мы научаемся это делать, так мы и живем. Опыт же показывает, что свертывание информации учащимся удается гораздо лучше, чем обратная операция по ее разворачиванию. Детей достаточно хорошо можно научить упорядочивать, систематизировать информацию, представлять ее в виде схемы, рисунка, кластера, таблицы и даже графика, но труднее научить извлекать, разворачивать информацию. Наблюдается </a:t>
            </a:r>
            <a:r>
              <a:rPr lang="ru-RU" dirty="0" err="1" smtClean="0"/>
              <a:t>несимметрия</a:t>
            </a:r>
            <a:r>
              <a:rPr lang="ru-RU" dirty="0" smtClean="0"/>
              <a:t> в данном виде деятельности учащихся. Возможно, это происходит потому, что процесс свертывания информации – это в какой-то степени личное творчество ученика. А процесс разворачивания информации – попытка решить обратную задачу, составленную другим человеком. Именно для устранения несимметричности процесса организуется на уроках физики различного рода аналитическая деятельность учащихся. Для того, чтобы они, в конце концов, научились добывать знания самостоятельно. И чтобы этот процесс приносил им радость.</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043608" y="1124744"/>
            <a:ext cx="6856947" cy="4968552"/>
          </a:xfrm>
          <a:prstGeom prst="rect">
            <a:avLst/>
          </a:prstGeom>
          <a:noFill/>
          <a:ln w="9525">
            <a:noFill/>
            <a:miter lim="800000"/>
            <a:headEnd/>
            <a:tailEnd/>
          </a:ln>
        </p:spPr>
      </p:pic>
      <p:sp>
        <p:nvSpPr>
          <p:cNvPr id="5" name="Прямоугольник 4"/>
          <p:cNvSpPr/>
          <p:nvPr/>
        </p:nvSpPr>
        <p:spPr>
          <a:xfrm>
            <a:off x="611560" y="332656"/>
            <a:ext cx="7776864" cy="646331"/>
          </a:xfrm>
          <a:prstGeom prst="rect">
            <a:avLst/>
          </a:prstGeom>
        </p:spPr>
        <p:txBody>
          <a:bodyPr wrap="square">
            <a:spAutoFit/>
          </a:bodyPr>
          <a:lstStyle/>
          <a:p>
            <a:pPr algn="ctr"/>
            <a:r>
              <a:rPr lang="ru-RU" b="1" dirty="0" smtClean="0">
                <a:solidFill>
                  <a:schemeClr val="accent1"/>
                </a:solidFill>
              </a:rPr>
              <a:t>Выявление физического процесса. Перевод текстовой информации в набор символов.</a:t>
            </a:r>
            <a:endParaRPr lang="ru-RU" b="1" dirty="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43608" y="1484784"/>
            <a:ext cx="7056784" cy="5005792"/>
          </a:xfrm>
          <a:prstGeom prst="rect">
            <a:avLst/>
          </a:prstGeom>
          <a:noFill/>
          <a:ln w="9525">
            <a:noFill/>
            <a:miter lim="800000"/>
            <a:headEnd/>
            <a:tailEnd/>
          </a:ln>
        </p:spPr>
      </p:pic>
      <p:sp>
        <p:nvSpPr>
          <p:cNvPr id="5" name="Прямоугольник 4"/>
          <p:cNvSpPr/>
          <p:nvPr/>
        </p:nvSpPr>
        <p:spPr>
          <a:xfrm>
            <a:off x="755576" y="476672"/>
            <a:ext cx="7560840" cy="646331"/>
          </a:xfrm>
          <a:prstGeom prst="rect">
            <a:avLst/>
          </a:prstGeom>
        </p:spPr>
        <p:txBody>
          <a:bodyPr wrap="square">
            <a:spAutoFit/>
          </a:bodyPr>
          <a:lstStyle/>
          <a:p>
            <a:pPr algn="ctr"/>
            <a:r>
              <a:rPr lang="ru-RU" b="1" dirty="0" smtClean="0">
                <a:solidFill>
                  <a:schemeClr val="accent1"/>
                </a:solidFill>
              </a:rPr>
              <a:t>Перевод информации из рисунка в  формулу. </a:t>
            </a:r>
          </a:p>
          <a:p>
            <a:pPr algn="ctr"/>
            <a:r>
              <a:rPr lang="ru-RU" b="1" dirty="0" smtClean="0">
                <a:solidFill>
                  <a:schemeClr val="accent1"/>
                </a:solidFill>
              </a:rPr>
              <a:t>Работа с единицами</a:t>
            </a:r>
            <a:endParaRPr lang="ru-RU" b="1" dirty="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карточка Ушакова1.jpg"/>
          <p:cNvPicPr>
            <a:picLocks noGrp="1" noChangeAspect="1"/>
          </p:cNvPicPr>
          <p:nvPr>
            <p:ph idx="1"/>
          </p:nvPr>
        </p:nvPicPr>
        <p:blipFill>
          <a:blip r:embed="rId2" cstate="print">
            <a:lum bright="-23000" contrast="43000"/>
          </a:blip>
          <a:stretch>
            <a:fillRect/>
          </a:stretch>
        </p:blipFill>
        <p:spPr>
          <a:xfrm>
            <a:off x="1115616" y="1052736"/>
            <a:ext cx="7056784" cy="5095169"/>
          </a:xfrm>
          <a:prstGeom prst="rect">
            <a:avLst/>
          </a:prstGeom>
        </p:spPr>
      </p:pic>
      <p:sp>
        <p:nvSpPr>
          <p:cNvPr id="5" name="Прямоугольник 4"/>
          <p:cNvSpPr/>
          <p:nvPr/>
        </p:nvSpPr>
        <p:spPr>
          <a:xfrm>
            <a:off x="2195736" y="548680"/>
            <a:ext cx="4503156" cy="369332"/>
          </a:xfrm>
          <a:prstGeom prst="rect">
            <a:avLst/>
          </a:prstGeom>
        </p:spPr>
        <p:txBody>
          <a:bodyPr wrap="square">
            <a:spAutoFit/>
          </a:bodyPr>
          <a:lstStyle/>
          <a:p>
            <a:r>
              <a:rPr lang="ru-RU" b="1" u="sng" dirty="0">
                <a:solidFill>
                  <a:schemeClr val="accent1"/>
                </a:solidFill>
              </a:rPr>
              <a:t>Анализ рисунка и текста задачи</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Анализ рисунка.jpg"/>
          <p:cNvPicPr>
            <a:picLocks noChangeAspect="1"/>
          </p:cNvPicPr>
          <p:nvPr/>
        </p:nvPicPr>
        <p:blipFill>
          <a:blip r:embed="rId2" cstate="print">
            <a:lum bright="16000" contrast="20000"/>
          </a:blip>
          <a:stretch>
            <a:fillRect/>
          </a:stretch>
        </p:blipFill>
        <p:spPr>
          <a:xfrm>
            <a:off x="611560" y="980728"/>
            <a:ext cx="7849956" cy="5472608"/>
          </a:xfrm>
          <a:prstGeom prst="rect">
            <a:avLst/>
          </a:prstGeom>
          <a:noFill/>
          <a:ln>
            <a:noFill/>
          </a:ln>
        </p:spPr>
      </p:pic>
      <p:sp>
        <p:nvSpPr>
          <p:cNvPr id="5" name="Прямоугольник 4"/>
          <p:cNvSpPr/>
          <p:nvPr/>
        </p:nvSpPr>
        <p:spPr>
          <a:xfrm>
            <a:off x="2267744" y="476672"/>
            <a:ext cx="4320480" cy="369332"/>
          </a:xfrm>
          <a:prstGeom prst="rect">
            <a:avLst/>
          </a:prstGeom>
        </p:spPr>
        <p:txBody>
          <a:bodyPr wrap="square">
            <a:spAutoFit/>
          </a:bodyPr>
          <a:lstStyle/>
          <a:p>
            <a:pPr algn="ctr"/>
            <a:r>
              <a:rPr lang="ru-RU" b="1" u="sng" dirty="0" smtClean="0">
                <a:solidFill>
                  <a:schemeClr val="accent1"/>
                </a:solidFill>
              </a:rPr>
              <a:t>Анализ рисунка</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Гальванический элемент.jpg"/>
          <p:cNvPicPr>
            <a:picLocks noChangeAspect="1"/>
          </p:cNvPicPr>
          <p:nvPr/>
        </p:nvPicPr>
        <p:blipFill>
          <a:blip r:embed="rId2" cstate="print">
            <a:lum bright="18000" contrast="1000"/>
          </a:blip>
          <a:stretch>
            <a:fillRect/>
          </a:stretch>
        </p:blipFill>
        <p:spPr>
          <a:xfrm>
            <a:off x="323528" y="1556792"/>
            <a:ext cx="3986784" cy="5040560"/>
          </a:xfrm>
          <a:prstGeom prst="rect">
            <a:avLst/>
          </a:prstGeom>
        </p:spPr>
      </p:pic>
      <p:pic>
        <p:nvPicPr>
          <p:cNvPr id="5" name="Рисунок 4" descr="Гальвани1.jpg"/>
          <p:cNvPicPr>
            <a:picLocks noChangeAspect="1"/>
          </p:cNvPicPr>
          <p:nvPr/>
        </p:nvPicPr>
        <p:blipFill>
          <a:blip r:embed="rId3" cstate="print">
            <a:lum bright="16000" contrast="9000"/>
          </a:blip>
          <a:stretch>
            <a:fillRect/>
          </a:stretch>
        </p:blipFill>
        <p:spPr>
          <a:xfrm>
            <a:off x="4355976" y="1556792"/>
            <a:ext cx="4187952" cy="4279392"/>
          </a:xfrm>
          <a:prstGeom prst="rect">
            <a:avLst/>
          </a:prstGeom>
        </p:spPr>
      </p:pic>
      <p:sp>
        <p:nvSpPr>
          <p:cNvPr id="6" name="Прямоугольник 5"/>
          <p:cNvSpPr/>
          <p:nvPr/>
        </p:nvSpPr>
        <p:spPr>
          <a:xfrm>
            <a:off x="827584" y="332656"/>
            <a:ext cx="7416824" cy="923330"/>
          </a:xfrm>
          <a:prstGeom prst="rect">
            <a:avLst/>
          </a:prstGeom>
        </p:spPr>
        <p:txBody>
          <a:bodyPr wrap="square">
            <a:spAutoFit/>
          </a:bodyPr>
          <a:lstStyle/>
          <a:p>
            <a:pPr algn="ctr"/>
            <a:r>
              <a:rPr lang="ru-RU" b="1" dirty="0" smtClean="0">
                <a:solidFill>
                  <a:schemeClr val="accent1"/>
                </a:solidFill>
              </a:rPr>
              <a:t>Прочитайте текст.</a:t>
            </a:r>
            <a:br>
              <a:rPr lang="ru-RU" b="1" dirty="0" smtClean="0">
                <a:solidFill>
                  <a:schemeClr val="accent1"/>
                </a:solidFill>
              </a:rPr>
            </a:br>
            <a:r>
              <a:rPr lang="ru-RU" b="1" dirty="0" smtClean="0">
                <a:solidFill>
                  <a:schemeClr val="accent1"/>
                </a:solidFill>
              </a:rPr>
              <a:t> О каком изобретении идет речь.</a:t>
            </a:r>
            <a:br>
              <a:rPr lang="ru-RU" b="1" dirty="0" smtClean="0">
                <a:solidFill>
                  <a:schemeClr val="accent1"/>
                </a:solidFill>
              </a:rPr>
            </a:br>
            <a:r>
              <a:rPr lang="ru-RU" b="1" dirty="0" smtClean="0">
                <a:solidFill>
                  <a:schemeClr val="accent1"/>
                </a:solidFill>
              </a:rPr>
              <a:t> Выполните задания к тексту</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1484784"/>
            <a:ext cx="7776864" cy="3970318"/>
          </a:xfrm>
          <a:prstGeom prst="rect">
            <a:avLst/>
          </a:prstGeom>
        </p:spPr>
        <p:txBody>
          <a:bodyPr wrap="square">
            <a:spAutoFit/>
          </a:bodyPr>
          <a:lstStyle/>
          <a:p>
            <a:r>
              <a:rPr lang="ru-RU" dirty="0" smtClean="0"/>
              <a:t>Магнитное поле создается движущимися отрицательно заряженными частицами. Магнитное поле бывает однородными неоднородным. На рисунках магнитное поле показывается магнитными линиями (воображаемыми линиями, вдоль которых расположились бы проводники). Магнитную линию можно провести через любую точку пространства, где есть электрическое поле. Магнитные линии являются замкнутыми. По картине магнитных линий можно судить только о направлении и величине магнитного поля. В тех областях, где магнитное поле более сильное, магнитные линии изображаются на большем расстоянии, чем там, где поле слабее. Магнитные линии выходят из северного полюса магнита и входят в южный. Обнаружить магнитное поле можно только с помощью магнитной стрелки</a:t>
            </a:r>
            <a:endParaRPr lang="ru-RU" dirty="0"/>
          </a:p>
        </p:txBody>
      </p:sp>
      <p:sp>
        <p:nvSpPr>
          <p:cNvPr id="5" name="Прямоугольник 4"/>
          <p:cNvSpPr/>
          <p:nvPr/>
        </p:nvSpPr>
        <p:spPr>
          <a:xfrm>
            <a:off x="2123728" y="620688"/>
            <a:ext cx="4572000" cy="646331"/>
          </a:xfrm>
          <a:prstGeom prst="rect">
            <a:avLst/>
          </a:prstGeom>
        </p:spPr>
        <p:txBody>
          <a:bodyPr>
            <a:spAutoFit/>
          </a:bodyPr>
          <a:lstStyle/>
          <a:p>
            <a:pPr algn="ctr"/>
            <a:r>
              <a:rPr lang="ru-RU" b="1" u="sng" dirty="0" smtClean="0">
                <a:solidFill>
                  <a:schemeClr val="accent1"/>
                </a:solidFill>
              </a:rPr>
              <a:t>Найди в тексте физические ошибки</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1124744"/>
            <a:ext cx="7920880" cy="3939540"/>
          </a:xfrm>
          <a:prstGeom prst="rect">
            <a:avLst/>
          </a:prstGeom>
        </p:spPr>
        <p:txBody>
          <a:bodyPr wrap="square">
            <a:spAutoFit/>
          </a:bodyPr>
          <a:lstStyle/>
          <a:p>
            <a:pPr algn="ctr"/>
            <a:r>
              <a:rPr lang="ru-RU" sz="1600" b="1" i="1" u="sng" dirty="0" smtClean="0">
                <a:solidFill>
                  <a:schemeClr val="accent1"/>
                </a:solidFill>
              </a:rPr>
              <a:t>Графические задачи </a:t>
            </a:r>
          </a:p>
          <a:p>
            <a:pPr algn="ctr"/>
            <a:endParaRPr lang="ru-RU" b="1" i="1" u="sng" dirty="0" smtClean="0">
              <a:solidFill>
                <a:schemeClr val="accent1"/>
              </a:solidFill>
            </a:endParaRPr>
          </a:p>
          <a:p>
            <a:pPr algn="ctr"/>
            <a:r>
              <a:rPr lang="ru-RU" dirty="0" smtClean="0"/>
              <a:t>занимают особое место в школьном курсе физики. Это связано с тем, что решение таких задач развивает все операции мышления учащегося: анализ, синтез, абстрагирование, обобщение, конкретизацию. По умению работать с информацией в графическом виде, решать различные прямые и обратные графические задачи можно судить об уровне развития абстрактного – логического мышления учащегося. </a:t>
            </a:r>
          </a:p>
          <a:p>
            <a:pPr algn="ctr"/>
            <a:endParaRPr lang="ru-RU" dirty="0" smtClean="0"/>
          </a:p>
          <a:p>
            <a:pPr algn="ctr"/>
            <a:endParaRPr lang="ru-RU" dirty="0" smtClean="0"/>
          </a:p>
          <a:p>
            <a:pPr algn="ctr"/>
            <a:r>
              <a:rPr lang="ru-RU" dirty="0" smtClean="0"/>
              <a:t>Большое внимание уделяется именно «чтению графиков», то есть умению брать максимально большой объем информации, анализируя графическую зависимость</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58</TotalTime>
  <Words>1795</Words>
  <Application>Microsoft Office PowerPoint</Application>
  <PresentationFormat>Экран (4:3)</PresentationFormat>
  <Paragraphs>126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Аспект</vt:lpstr>
      <vt:lpstr>Формирование навыков смыслового чтения и работы с текстом на уроках физики (Часть2)</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навыков смыслового чтения и работы с текстом на уроках физики</dc:title>
  <dc:creator>Ирина</dc:creator>
  <cp:lastModifiedBy>Ирина</cp:lastModifiedBy>
  <cp:revision>6</cp:revision>
  <dcterms:created xsi:type="dcterms:W3CDTF">2015-04-13T13:20:03Z</dcterms:created>
  <dcterms:modified xsi:type="dcterms:W3CDTF">2015-04-13T14:18:58Z</dcterms:modified>
</cp:coreProperties>
</file>