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5" r:id="rId2"/>
    <p:sldId id="286" r:id="rId3"/>
    <p:sldId id="287" r:id="rId4"/>
    <p:sldId id="288" r:id="rId5"/>
    <p:sldId id="273" r:id="rId6"/>
    <p:sldId id="266" r:id="rId7"/>
    <p:sldId id="282" r:id="rId8"/>
    <p:sldId id="268" r:id="rId9"/>
    <p:sldId id="283" r:id="rId10"/>
    <p:sldId id="299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343B6-0C58-40F3-8134-4B06AE1842BB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50ADA-7B3B-4229-A686-41C75D2FF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798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50ADA-7B3B-4229-A686-41C75D2FF7C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527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20AB-A462-41E3-A7F3-A8FE298F76A5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679-3087-41AF-8560-1C9608CA4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519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20AB-A462-41E3-A7F3-A8FE298F76A5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679-3087-41AF-8560-1C9608CA4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878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20AB-A462-41E3-A7F3-A8FE298F76A5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679-3087-41AF-8560-1C9608CA4B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052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20AB-A462-41E3-A7F3-A8FE298F76A5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679-3087-41AF-8560-1C9608CA4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1086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20AB-A462-41E3-A7F3-A8FE298F76A5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679-3087-41AF-8560-1C9608CA4B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30320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20AB-A462-41E3-A7F3-A8FE298F76A5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679-3087-41AF-8560-1C9608CA4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773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20AB-A462-41E3-A7F3-A8FE298F76A5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679-3087-41AF-8560-1C9608CA4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224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20AB-A462-41E3-A7F3-A8FE298F76A5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679-3087-41AF-8560-1C9608CA4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599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20AB-A462-41E3-A7F3-A8FE298F76A5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679-3087-41AF-8560-1C9608CA4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60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20AB-A462-41E3-A7F3-A8FE298F76A5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679-3087-41AF-8560-1C9608CA4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74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20AB-A462-41E3-A7F3-A8FE298F76A5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679-3087-41AF-8560-1C9608CA4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548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20AB-A462-41E3-A7F3-A8FE298F76A5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679-3087-41AF-8560-1C9608CA4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778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20AB-A462-41E3-A7F3-A8FE298F76A5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679-3087-41AF-8560-1C9608CA4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684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20AB-A462-41E3-A7F3-A8FE298F76A5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679-3087-41AF-8560-1C9608CA4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7992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20AB-A462-41E3-A7F3-A8FE298F76A5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679-3087-41AF-8560-1C9608CA4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374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20AB-A462-41E3-A7F3-A8FE298F76A5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679-3087-41AF-8560-1C9608CA4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057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F20AB-A462-41E3-A7F3-A8FE298F76A5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5E5679-3087-41AF-8560-1C9608CA4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534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6932" y="115851"/>
            <a:ext cx="6096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Поедугинская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основная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общеобразовательная школа»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Суксунского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района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76894" y="2470245"/>
            <a:ext cx="100702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«Учимся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классифицировать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уроках математики и физики»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1128" y="4735773"/>
            <a:ext cx="9990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вдокимова Алевтина Васильевна, учитель математики и физики</a:t>
            </a:r>
          </a:p>
          <a:p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Поедуги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2017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18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metod-kopilka.ru/images/doc/20/13715/img11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267830" y="1962155"/>
            <a:ext cx="4386346" cy="2290474"/>
          </a:xfrm>
          <a:prstGeom prst="rect">
            <a:avLst/>
          </a:prstGeom>
          <a:noFill/>
        </p:spPr>
      </p:pic>
      <p:pic>
        <p:nvPicPr>
          <p:cNvPr id="15364" name="Picture 4" descr="http://www.rushkolnik.ru/tw_files/23814/d-23813768/23813768_html_462801de.jpg"/>
          <p:cNvPicPr>
            <a:picLocks noChangeAspect="1" noChangeArrowheads="1"/>
          </p:cNvPicPr>
          <p:nvPr/>
        </p:nvPicPr>
        <p:blipFill rotWithShape="1">
          <a:blip r:embed="rId3" cstate="email"/>
          <a:srcRect t="9122"/>
          <a:stretch/>
        </p:blipFill>
        <p:spPr bwMode="auto">
          <a:xfrm>
            <a:off x="808069" y="44730"/>
            <a:ext cx="2275234" cy="1544377"/>
          </a:xfrm>
          <a:prstGeom prst="rect">
            <a:avLst/>
          </a:prstGeom>
          <a:noFill/>
        </p:spPr>
      </p:pic>
      <p:pic>
        <p:nvPicPr>
          <p:cNvPr id="15366" name="Picture 6" descr="http://edufuture.biz/images/1/10/Pic_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60902" y="572019"/>
            <a:ext cx="2588177" cy="1610235"/>
          </a:xfrm>
          <a:prstGeom prst="rect">
            <a:avLst/>
          </a:prstGeom>
          <a:noFill/>
        </p:spPr>
      </p:pic>
      <p:pic>
        <p:nvPicPr>
          <p:cNvPr id="15368" name="Picture 8" descr="https://im0-tub-ru.yandex.net/i?id=c7c5dc82db69ba986fdeb0d95cdf492e-l&amp;n=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55806" y="1377137"/>
            <a:ext cx="2544792" cy="1908594"/>
          </a:xfrm>
          <a:prstGeom prst="rect">
            <a:avLst/>
          </a:prstGeom>
          <a:noFill/>
        </p:spPr>
      </p:pic>
      <p:pic>
        <p:nvPicPr>
          <p:cNvPr id="15370" name="Picture 10" descr="http://900igr.net/datai/fizika/Uprugost/0019-027-Napravlenie-sily-uprugosti-protivopolozhno-napravleniju-peremeschenija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5582" y="4252629"/>
            <a:ext cx="4762500" cy="1795477"/>
          </a:xfrm>
          <a:prstGeom prst="rect">
            <a:avLst/>
          </a:prstGeom>
          <a:noFill/>
        </p:spPr>
      </p:pic>
      <p:pic>
        <p:nvPicPr>
          <p:cNvPr id="15372" name="Picture 12" descr="https://i.ytimg.com/vi/x-LG9JnvCfs/hqdefault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13922" y="3074624"/>
            <a:ext cx="2466854" cy="1850141"/>
          </a:xfrm>
          <a:prstGeom prst="rect">
            <a:avLst/>
          </a:prstGeom>
          <a:noFill/>
        </p:spPr>
      </p:pic>
      <p:pic>
        <p:nvPicPr>
          <p:cNvPr id="15374" name="Picture 14" descr="https://fs00.infourok.ru/images/doc/143/166117/640/img0.jpg"/>
          <p:cNvPicPr>
            <a:picLocks noChangeAspect="1" noChangeArrowheads="1"/>
          </p:cNvPicPr>
          <p:nvPr/>
        </p:nvPicPr>
        <p:blipFill rotWithShape="1">
          <a:blip r:embed="rId8" cstate="email"/>
          <a:srcRect/>
          <a:stretch/>
        </p:blipFill>
        <p:spPr bwMode="auto">
          <a:xfrm>
            <a:off x="8776616" y="4252629"/>
            <a:ext cx="2823982" cy="201986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76643" y="6373505"/>
            <a:ext cx="5807847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Барышева</a:t>
            </a:r>
            <a:r>
              <a:rPr lang="ru-RU" dirty="0" smtClean="0"/>
              <a:t> Сергея, 7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40047" y="110354"/>
            <a:ext cx="7588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одноклассника: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выделите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разделите на группы и заполните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959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683" y="272955"/>
            <a:ext cx="964896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объединять  предметы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явления в группы по определенным признакам, сравнивать, классифицировать и обобщать  факты и явления.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Конкретизированный МР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классифицировать объекты  (по тексту,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натуральные),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выбирая  основания для группировки, составляя двухуровневую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возможности, трёхуровневую) классификацию.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оценивания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таблица  классификации предложенных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и явлений.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09683" y="3343701"/>
            <a:ext cx="988097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оценивания: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знакомит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с критериями оценивания и процедурой проведения мероприятия, объектом оценивания (продуктом).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Учащемуся предлагается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заданием.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 для его выполнения.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Готовый ответ - таблица  - предоставляется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проверку. Оценивается работа каждого учащегося.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685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388" y="1296537"/>
            <a:ext cx="1054971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задание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задание.</a:t>
            </a:r>
          </a:p>
          <a:p>
            <a:pPr algn="just">
              <a:buFontTx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основание для группировки объектов, о которых идет речь. </a:t>
            </a:r>
          </a:p>
          <a:p>
            <a:pPr algn="just">
              <a:buFontTx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 названия групп, сгруппируй в них объекты. </a:t>
            </a:r>
          </a:p>
          <a:p>
            <a:pPr algn="just">
              <a:buFontTx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Время на работу 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271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1564" y="272955"/>
            <a:ext cx="5786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5871495"/>
              </p:ext>
            </p:extLst>
          </p:nvPr>
        </p:nvGraphicFramePr>
        <p:xfrm>
          <a:off x="736981" y="796175"/>
          <a:ext cx="9162741" cy="5758105"/>
        </p:xfrm>
        <a:graphic>
          <a:graphicData uri="http://schemas.openxmlformats.org/drawingml/2006/table">
            <a:tbl>
              <a:tblPr/>
              <a:tblGrid>
                <a:gridCol w="710587"/>
                <a:gridCol w="2527112"/>
                <a:gridCol w="5055967"/>
                <a:gridCol w="869075"/>
              </a:tblGrid>
              <a:tr h="243827">
                <a:tc>
                  <a:txBody>
                    <a:bodyPr/>
                    <a:lstStyle/>
                    <a:p>
                      <a:pPr marL="0" marR="0" lvl="0" indent="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7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 основания для группировки объектов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Основание не выделено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Выделено какое – либо основание (второстепенная характеристика)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Выделено нужное основание для группировки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Выделено два основания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3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Выделение признака  (названия групп) для объединения объектов в одну группу в двухуровневой классификации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Отличительный признак не выделен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Выделен один отличительный признак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Выделено два отличительных признака (двухуровневая классификация)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5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продукта работы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Таблица не заполнена, в какой-либо группе отсутствует более 1 объекта, явления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Таблица заполнена не полностью, в группе отсутствует 1 объект, явление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Таблица заполнена полностью, перечислены все объекты, явления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3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Время, затраченное на выполнение работы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 выполнена за отведенное время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Затрачено больше отведённого времени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Максимальное количество баллов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1199" marR="511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727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506" y="285009"/>
            <a:ext cx="11578442" cy="657299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каждой группе найдите и зачеркните один «лишний» объект, не подходящий к остальным по некоторому признаку; для остальных объектов укажите общий признак 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 четырехугольник, четыре, четверка;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пять, пятёрка, пятерня;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текст, число, график, бумага;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линейка, круг, циркуль, транспортир;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треугольник, прямая, куб, угол;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20,4 ;  ¼ ;  § ;  5/4 ;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прямоугольник, пирамида, квадрат,  ромб;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полёт ракеты, бег лыжника, ответ ученика, движущийся катер;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кошка карабкается по дереву, игра на пианино, мальчик движет стол, машина везет груз.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466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3" y="-66973"/>
            <a:ext cx="1033135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с наглядным материалом: учебники, приборы, различные награды (сертификаты, грамоты и т.д.)</a:t>
            </a:r>
            <a:endParaRPr lang="ru-RU" sz="2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Вами лежат дипломы, сертификаты, грамоты, благодарственные письма различных конкурсов «Енот», «Тигр», «Кенгуру»,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Ориентирование»,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смотра строя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песни и т. д.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разных классов. Выберите основание для группировки, укажите название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групп.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физики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объекты: треугольник чертёжный,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мензурка,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метровая линейка, рычажные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транспортир,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амперметр, метровая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лента, динамометр,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секундомер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циркуль.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основание для группировки, укажите название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групп.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№3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Игрушечные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самолет, машинка, глобус, карта местности, схема электрической цепи,  чертёж шайбы, схема сборки пилы. Выберите основание для группировки, укажите название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групп.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своё задание для одноклассника.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6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9045" y="3047999"/>
            <a:ext cx="3930555" cy="35737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8265226" y="1952063"/>
            <a:ext cx="3926773" cy="34255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5099" y="3664857"/>
            <a:ext cx="4138356" cy="3193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80490" y="669803"/>
            <a:ext cx="3615241" cy="23781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36435" y="682091"/>
            <a:ext cx="3977020" cy="29827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479" y="163773"/>
            <a:ext cx="8707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сгруппируйте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объедините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общему признаку, найдите «лишнее»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16971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53" y="272955"/>
            <a:ext cx="107680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с плоскими и пространственными фигурами, по тексту.</a:t>
            </a:r>
          </a:p>
          <a:p>
            <a:endParaRPr lang="ru-RU" b="1" u="sng" dirty="0"/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геометрии.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Вами лежат четырехугольники, тетраэдр, квадрат, треугольники, куб, прямоугольник, пятиугольная призма, прямоугольный параллелепипед, пятиугольник. С этими телами Вы знакомы, выберите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для группировки, укажите название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групп, заполните таблицу.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классификацию  треугольников (лежат на столе различные треугольники), выбрав основание для группировки.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№3.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классификацию  углов.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Придумать задание для своего одноклассника.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23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1877" y="1029906"/>
            <a:ext cx="3210922" cy="54506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498828" y="162690"/>
            <a:ext cx="2523963" cy="29141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6405272" y="1029906"/>
            <a:ext cx="2476126" cy="55787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76041" y="2468987"/>
            <a:ext cx="2085013" cy="27006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9325616" y="3755217"/>
            <a:ext cx="2365453" cy="21459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2326" y="314437"/>
            <a:ext cx="500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одноклассника: сгруппируйте их, добавьте свои примеры, запишите в таблицу.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25616" y="6424011"/>
            <a:ext cx="414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Никифоров Андрей, 7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542700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668</TotalTime>
  <Words>642</Words>
  <Application>Microsoft Office PowerPoint</Application>
  <PresentationFormat>Произвольный</PresentationFormat>
  <Paragraphs>92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Слайд 1</vt:lpstr>
      <vt:lpstr>Слайд 2</vt:lpstr>
      <vt:lpstr>Слайд 3</vt:lpstr>
      <vt:lpstr>Слайд 4</vt:lpstr>
      <vt:lpstr>В каждой группе найдите и зачеркните один «лишний» объект, не подходящий к остальным по некоторому признаку; для остальных объектов укажите общий признак  1.  четырехугольник, четыре, четверка; 2.  пять, пятёрка, пятерня; 3. текст, число, график, бумага; 4. линейка, круг, циркуль, транспортир; 5. треугольник, прямая, куб, угол; 6. 20,4 ;  ¼ ;  § ;  5/4 ; 7. прямоугольник, пирамида, квадрат,  ромб; 8. полёт ракеты, бег лыжника, ответ ученика, движущийся катер; 9. кошка карабкается по дереву, игра на пианино, мальчик движет стол, машина везет груз.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75</cp:revision>
  <cp:lastPrinted>2017-12-06T13:41:25Z</cp:lastPrinted>
  <dcterms:created xsi:type="dcterms:W3CDTF">2017-11-01T08:59:26Z</dcterms:created>
  <dcterms:modified xsi:type="dcterms:W3CDTF">2017-12-18T10:42:07Z</dcterms:modified>
</cp:coreProperties>
</file>