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57" r:id="rId3"/>
    <p:sldId id="269" r:id="rId4"/>
    <p:sldId id="272" r:id="rId5"/>
    <p:sldId id="271" r:id="rId6"/>
    <p:sldId id="275" r:id="rId7"/>
    <p:sldId id="273" r:id="rId8"/>
    <p:sldId id="283" r:id="rId9"/>
    <p:sldId id="279" r:id="rId10"/>
    <p:sldId id="277" r:id="rId11"/>
    <p:sldId id="278" r:id="rId12"/>
    <p:sldId id="276" r:id="rId13"/>
    <p:sldId id="266" r:id="rId14"/>
    <p:sldId id="268" r:id="rId15"/>
    <p:sldId id="261" r:id="rId16"/>
    <p:sldId id="262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86F6B-F049-4A94-B171-0B34F3DA89A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978ED2-93E5-4F9D-9DE9-1510504C799D}">
      <dgm:prSet phldrT="[Текст]" custT="1"/>
      <dgm:spPr/>
      <dgm:t>
        <a:bodyPr/>
        <a:lstStyle/>
        <a:p>
          <a:r>
            <a:rPr lang="ru-RU" sz="5000" dirty="0" smtClean="0"/>
            <a:t>Задачи проекта</a:t>
          </a:r>
          <a:endParaRPr lang="ru-RU" sz="5000" dirty="0"/>
        </a:p>
      </dgm:t>
    </dgm:pt>
    <dgm:pt modelId="{E0780F46-E5CE-45CA-8FD4-386EB45E715D}" type="parTrans" cxnId="{BDBC5054-B387-460E-8CED-395BC764D818}">
      <dgm:prSet/>
      <dgm:spPr/>
      <dgm:t>
        <a:bodyPr/>
        <a:lstStyle/>
        <a:p>
          <a:endParaRPr lang="ru-RU"/>
        </a:p>
      </dgm:t>
    </dgm:pt>
    <dgm:pt modelId="{FA45690C-3DF9-4C64-8EA8-82FB428AADEA}" type="sibTrans" cxnId="{BDBC5054-B387-460E-8CED-395BC764D818}">
      <dgm:prSet/>
      <dgm:spPr/>
      <dgm:t>
        <a:bodyPr/>
        <a:lstStyle/>
        <a:p>
          <a:endParaRPr lang="ru-RU"/>
        </a:p>
      </dgm:t>
    </dgm:pt>
    <dgm:pt modelId="{E8371823-A6CD-4A3B-8E83-7C7EDDB3F3D6}">
      <dgm:prSet phldrT="[Текст]"/>
      <dgm:spPr/>
      <dgm:t>
        <a:bodyPr/>
        <a:lstStyle/>
        <a:p>
          <a:r>
            <a:rPr lang="ru-RU" dirty="0" smtClean="0"/>
            <a:t>Практическое ознакомление с природой родного края</a:t>
          </a:r>
          <a:endParaRPr lang="ru-RU" dirty="0"/>
        </a:p>
      </dgm:t>
    </dgm:pt>
    <dgm:pt modelId="{539B1F2A-9032-4353-9A22-6906FC321891}" type="parTrans" cxnId="{EA082126-3621-42E2-8768-1010272C497B}">
      <dgm:prSet/>
      <dgm:spPr/>
      <dgm:t>
        <a:bodyPr/>
        <a:lstStyle/>
        <a:p>
          <a:endParaRPr lang="ru-RU"/>
        </a:p>
      </dgm:t>
    </dgm:pt>
    <dgm:pt modelId="{804FD38B-CA8F-4EFD-8DC4-F45CF26CC5AD}" type="sibTrans" cxnId="{EA082126-3621-42E2-8768-1010272C497B}">
      <dgm:prSet/>
      <dgm:spPr/>
      <dgm:t>
        <a:bodyPr/>
        <a:lstStyle/>
        <a:p>
          <a:endParaRPr lang="ru-RU"/>
        </a:p>
      </dgm:t>
    </dgm:pt>
    <dgm:pt modelId="{0D55DA93-E8CF-43C8-8B38-FAEC588A5CBF}">
      <dgm:prSet phldrT="[Текст]"/>
      <dgm:spPr/>
      <dgm:t>
        <a:bodyPr/>
        <a:lstStyle/>
        <a:p>
          <a:r>
            <a:rPr lang="ru-RU" dirty="0" smtClean="0"/>
            <a:t>Познакомиться с инфраструктурными объектами города</a:t>
          </a:r>
          <a:endParaRPr lang="ru-RU" dirty="0"/>
        </a:p>
      </dgm:t>
    </dgm:pt>
    <dgm:pt modelId="{9341CE3E-D5EE-4DCB-B259-01D1AE689ED0}" type="parTrans" cxnId="{099A7AAB-905A-4E27-B9CA-02F11CD8BCDC}">
      <dgm:prSet/>
      <dgm:spPr/>
      <dgm:t>
        <a:bodyPr/>
        <a:lstStyle/>
        <a:p>
          <a:endParaRPr lang="ru-RU"/>
        </a:p>
      </dgm:t>
    </dgm:pt>
    <dgm:pt modelId="{7DBADADF-2F9F-464E-98F2-60C77F59D899}" type="sibTrans" cxnId="{099A7AAB-905A-4E27-B9CA-02F11CD8BCDC}">
      <dgm:prSet/>
      <dgm:spPr/>
      <dgm:t>
        <a:bodyPr/>
        <a:lstStyle/>
        <a:p>
          <a:endParaRPr lang="ru-RU"/>
        </a:p>
      </dgm:t>
    </dgm:pt>
    <dgm:pt modelId="{9D710D38-069A-4853-B15A-164BEC1C4526}">
      <dgm:prSet phldrT="[Текст]" custT="1"/>
      <dgm:spPr/>
      <dgm:t>
        <a:bodyPr/>
        <a:lstStyle/>
        <a:p>
          <a:r>
            <a:rPr lang="ru-RU" sz="5000" dirty="0" smtClean="0">
              <a:solidFill>
                <a:srgbClr val="002060"/>
              </a:solidFill>
            </a:rPr>
            <a:t>Задачи проекта</a:t>
          </a:r>
          <a:endParaRPr lang="ru-RU" sz="5000" dirty="0">
            <a:solidFill>
              <a:srgbClr val="002060"/>
            </a:solidFill>
          </a:endParaRPr>
        </a:p>
      </dgm:t>
    </dgm:pt>
    <dgm:pt modelId="{9D4F9920-B6DF-4FAC-BBC1-613ECA9DAD19}" type="parTrans" cxnId="{1D5B712C-DC58-4EB0-B336-0DB5C5B01C79}">
      <dgm:prSet/>
      <dgm:spPr/>
      <dgm:t>
        <a:bodyPr/>
        <a:lstStyle/>
        <a:p>
          <a:endParaRPr lang="ru-RU"/>
        </a:p>
      </dgm:t>
    </dgm:pt>
    <dgm:pt modelId="{4F11FD3E-D582-4308-8173-F4564379BEB4}" type="sibTrans" cxnId="{1D5B712C-DC58-4EB0-B336-0DB5C5B01C79}">
      <dgm:prSet/>
      <dgm:spPr/>
      <dgm:t>
        <a:bodyPr/>
        <a:lstStyle/>
        <a:p>
          <a:endParaRPr lang="ru-RU"/>
        </a:p>
      </dgm:t>
    </dgm:pt>
    <dgm:pt modelId="{22FF4A07-7E1E-4B6B-A60B-F784E98B71E4}">
      <dgm:prSet phldrT="[Текст]"/>
      <dgm:spPr/>
      <dgm:t>
        <a:bodyPr/>
        <a:lstStyle/>
        <a:p>
          <a:r>
            <a:rPr lang="ru-RU" dirty="0" smtClean="0"/>
            <a:t>Создать новый культурный продукт, объединяющий информацию в целях развития туризма</a:t>
          </a:r>
          <a:endParaRPr lang="ru-RU" dirty="0"/>
        </a:p>
      </dgm:t>
    </dgm:pt>
    <dgm:pt modelId="{A442B63E-938B-4754-9928-D7F923EAAF4F}" type="parTrans" cxnId="{D26754A8-B978-4F11-AEF5-82066325F041}">
      <dgm:prSet/>
      <dgm:spPr/>
      <dgm:t>
        <a:bodyPr/>
        <a:lstStyle/>
        <a:p>
          <a:endParaRPr lang="ru-RU"/>
        </a:p>
      </dgm:t>
    </dgm:pt>
    <dgm:pt modelId="{B7F49693-8E2E-4AD3-B3A8-8909ED6DCF17}" type="sibTrans" cxnId="{D26754A8-B978-4F11-AEF5-82066325F041}">
      <dgm:prSet/>
      <dgm:spPr/>
      <dgm:t>
        <a:bodyPr/>
        <a:lstStyle/>
        <a:p>
          <a:endParaRPr lang="ru-RU"/>
        </a:p>
      </dgm:t>
    </dgm:pt>
    <dgm:pt modelId="{D94056C9-F3E3-4F60-A39D-B084D19F50F0}">
      <dgm:prSet phldrT="[Текст]"/>
      <dgm:spPr/>
      <dgm:t>
        <a:bodyPr/>
        <a:lstStyle/>
        <a:p>
          <a:r>
            <a:rPr lang="ru-RU" dirty="0" smtClean="0"/>
            <a:t>Составить рекламные </a:t>
          </a:r>
          <a:r>
            <a:rPr lang="ru-RU" dirty="0" err="1" smtClean="0"/>
            <a:t>слоганы</a:t>
          </a:r>
          <a:endParaRPr lang="ru-RU" dirty="0"/>
        </a:p>
      </dgm:t>
    </dgm:pt>
    <dgm:pt modelId="{CD4C76E6-3290-47D1-808D-8AE06AD012B5}" type="parTrans" cxnId="{99A1A778-F459-4BE6-AA3B-9295004A02C1}">
      <dgm:prSet/>
      <dgm:spPr/>
      <dgm:t>
        <a:bodyPr/>
        <a:lstStyle/>
        <a:p>
          <a:endParaRPr lang="ru-RU"/>
        </a:p>
      </dgm:t>
    </dgm:pt>
    <dgm:pt modelId="{36CC090C-5E99-468E-8D21-492CFAD7E619}" type="sibTrans" cxnId="{99A1A778-F459-4BE6-AA3B-9295004A02C1}">
      <dgm:prSet/>
      <dgm:spPr/>
      <dgm:t>
        <a:bodyPr/>
        <a:lstStyle/>
        <a:p>
          <a:endParaRPr lang="ru-RU"/>
        </a:p>
      </dgm:t>
    </dgm:pt>
    <dgm:pt modelId="{DCC71BBF-0165-4FC3-9102-2D6875590E75}">
      <dgm:prSet phldrT="[Текст]" custT="1"/>
      <dgm:spPr/>
      <dgm:t>
        <a:bodyPr/>
        <a:lstStyle/>
        <a:p>
          <a:r>
            <a:rPr lang="ru-RU" sz="5000" dirty="0" smtClean="0"/>
            <a:t>Задачи проекта</a:t>
          </a:r>
          <a:endParaRPr lang="ru-RU" sz="5000" dirty="0"/>
        </a:p>
      </dgm:t>
    </dgm:pt>
    <dgm:pt modelId="{069AF6F3-D00F-4003-8387-51493B2C9EC3}" type="parTrans" cxnId="{3DD93347-2EBC-458A-83E8-BFAFD831FD4E}">
      <dgm:prSet/>
      <dgm:spPr/>
      <dgm:t>
        <a:bodyPr/>
        <a:lstStyle/>
        <a:p>
          <a:endParaRPr lang="ru-RU"/>
        </a:p>
      </dgm:t>
    </dgm:pt>
    <dgm:pt modelId="{8635896C-30A9-464A-AB70-F86E4D972C25}" type="sibTrans" cxnId="{3DD93347-2EBC-458A-83E8-BFAFD831FD4E}">
      <dgm:prSet/>
      <dgm:spPr/>
      <dgm:t>
        <a:bodyPr/>
        <a:lstStyle/>
        <a:p>
          <a:endParaRPr lang="ru-RU"/>
        </a:p>
      </dgm:t>
    </dgm:pt>
    <dgm:pt modelId="{425A0F80-C067-4D2C-B253-66619BD050C0}">
      <dgm:prSet phldrT="[Текст]"/>
      <dgm:spPr/>
      <dgm:t>
        <a:bodyPr/>
        <a:lstStyle/>
        <a:p>
          <a:r>
            <a:rPr lang="ru-RU" dirty="0" smtClean="0"/>
            <a:t>Оказать волонтерскую помощь водным объектам на маршруте</a:t>
          </a:r>
          <a:endParaRPr lang="ru-RU" dirty="0"/>
        </a:p>
      </dgm:t>
    </dgm:pt>
    <dgm:pt modelId="{CE563BFA-9309-4091-BBE0-77DE42559043}" type="parTrans" cxnId="{B3BEC053-FC28-4A64-894E-132ABAF82FB7}">
      <dgm:prSet/>
      <dgm:spPr/>
      <dgm:t>
        <a:bodyPr/>
        <a:lstStyle/>
        <a:p>
          <a:endParaRPr lang="ru-RU"/>
        </a:p>
      </dgm:t>
    </dgm:pt>
    <dgm:pt modelId="{9ABFDD40-F010-4827-B4E1-FF26B05AFACC}" type="sibTrans" cxnId="{B3BEC053-FC28-4A64-894E-132ABAF82FB7}">
      <dgm:prSet/>
      <dgm:spPr/>
      <dgm:t>
        <a:bodyPr/>
        <a:lstStyle/>
        <a:p>
          <a:endParaRPr lang="ru-RU"/>
        </a:p>
      </dgm:t>
    </dgm:pt>
    <dgm:pt modelId="{21B2F257-9223-4583-BFEF-5D7E94A569D8}">
      <dgm:prSet phldrT="[Текст]"/>
      <dgm:spPr/>
      <dgm:t>
        <a:bodyPr/>
        <a:lstStyle/>
        <a:p>
          <a:r>
            <a:rPr lang="ru-RU" dirty="0" smtClean="0"/>
            <a:t>Проявлять бережное отношение к окружающей среде</a:t>
          </a:r>
          <a:endParaRPr lang="ru-RU" dirty="0"/>
        </a:p>
      </dgm:t>
    </dgm:pt>
    <dgm:pt modelId="{F3F7F88E-C5E1-4B36-B87F-3DE77460D9FE}" type="parTrans" cxnId="{23C65BA2-BB76-41A5-ADB9-F80903628789}">
      <dgm:prSet/>
      <dgm:spPr/>
      <dgm:t>
        <a:bodyPr/>
        <a:lstStyle/>
        <a:p>
          <a:endParaRPr lang="ru-RU"/>
        </a:p>
      </dgm:t>
    </dgm:pt>
    <dgm:pt modelId="{644F1DAE-61C6-47A2-82EA-E1C3EF8D32C9}" type="sibTrans" cxnId="{23C65BA2-BB76-41A5-ADB9-F80903628789}">
      <dgm:prSet/>
      <dgm:spPr/>
      <dgm:t>
        <a:bodyPr/>
        <a:lstStyle/>
        <a:p>
          <a:endParaRPr lang="ru-RU"/>
        </a:p>
      </dgm:t>
    </dgm:pt>
    <dgm:pt modelId="{9A9E6395-488D-456D-A624-ED64AD7ACF1B}" type="pres">
      <dgm:prSet presAssocID="{2E886F6B-F049-4A94-B171-0B34F3DA89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E3A70-5B38-4F0C-8149-2D79AFB02727}" type="pres">
      <dgm:prSet presAssocID="{73978ED2-93E5-4F9D-9DE9-1510504C799D}" presName="linNode" presStyleCnt="0"/>
      <dgm:spPr/>
    </dgm:pt>
    <dgm:pt modelId="{D60F2AA8-B561-4659-9D98-CA15A7ABF6A5}" type="pres">
      <dgm:prSet presAssocID="{73978ED2-93E5-4F9D-9DE9-1510504C799D}" presName="parentText" presStyleLbl="node1" presStyleIdx="0" presStyleCnt="3" custScaleX="90966" custScaleY="82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5B2C5-F383-4D5B-AF97-88072F24FD70}" type="pres">
      <dgm:prSet presAssocID="{73978ED2-93E5-4F9D-9DE9-1510504C799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B9C06-2D01-4E73-92F6-84E7C131AB7D}" type="pres">
      <dgm:prSet presAssocID="{FA45690C-3DF9-4C64-8EA8-82FB428AADEA}" presName="sp" presStyleCnt="0"/>
      <dgm:spPr/>
    </dgm:pt>
    <dgm:pt modelId="{4E4664EA-74BD-4AD6-9D77-AE9E1FDEF2B8}" type="pres">
      <dgm:prSet presAssocID="{9D710D38-069A-4853-B15A-164BEC1C4526}" presName="linNode" presStyleCnt="0"/>
      <dgm:spPr/>
    </dgm:pt>
    <dgm:pt modelId="{7AEA19E0-04DF-4450-8476-F254EA099684}" type="pres">
      <dgm:prSet presAssocID="{9D710D38-069A-4853-B15A-164BEC1C4526}" presName="parentText" presStyleLbl="node1" presStyleIdx="1" presStyleCnt="3" custScaleX="90966" custScaleY="88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55F67-0462-4293-AF56-F9D1F59E6BB1}" type="pres">
      <dgm:prSet presAssocID="{9D710D38-069A-4853-B15A-164BEC1C45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147DF-5D01-4599-B8FC-B98C35BA72D8}" type="pres">
      <dgm:prSet presAssocID="{4F11FD3E-D582-4308-8173-F4564379BEB4}" presName="sp" presStyleCnt="0"/>
      <dgm:spPr/>
    </dgm:pt>
    <dgm:pt modelId="{1CD6FCC1-CF7B-4B86-BB3E-AF49DB39091D}" type="pres">
      <dgm:prSet presAssocID="{DCC71BBF-0165-4FC3-9102-2D6875590E75}" presName="linNode" presStyleCnt="0"/>
      <dgm:spPr/>
    </dgm:pt>
    <dgm:pt modelId="{2308FCA6-1A9C-4BFE-8F37-A6E12E6972BA}" type="pres">
      <dgm:prSet presAssocID="{DCC71BBF-0165-4FC3-9102-2D6875590E75}" presName="parentText" presStyleLbl="node1" presStyleIdx="2" presStyleCnt="3" custScaleX="90966" custScaleY="84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2DA06-5481-4366-9B9B-5151C4C4207A}" type="pres">
      <dgm:prSet presAssocID="{DCC71BBF-0165-4FC3-9102-2D6875590E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A7AAB-905A-4E27-B9CA-02F11CD8BCDC}" srcId="{73978ED2-93E5-4F9D-9DE9-1510504C799D}" destId="{0D55DA93-E8CF-43C8-8B38-FAEC588A5CBF}" srcOrd="1" destOrd="0" parTransId="{9341CE3E-D5EE-4DCB-B259-01D1AE689ED0}" sibTransId="{7DBADADF-2F9F-464E-98F2-60C77F59D899}"/>
    <dgm:cxn modelId="{99A1A778-F459-4BE6-AA3B-9295004A02C1}" srcId="{9D710D38-069A-4853-B15A-164BEC1C4526}" destId="{D94056C9-F3E3-4F60-A39D-B084D19F50F0}" srcOrd="1" destOrd="0" parTransId="{CD4C76E6-3290-47D1-808D-8AE06AD012B5}" sibTransId="{36CC090C-5E99-468E-8D21-492CFAD7E619}"/>
    <dgm:cxn modelId="{6C6D1D52-386C-4C3B-BAFA-489D57BBA2BA}" type="presOf" srcId="{2E886F6B-F049-4A94-B171-0B34F3DA89A6}" destId="{9A9E6395-488D-456D-A624-ED64AD7ACF1B}" srcOrd="0" destOrd="0" presId="urn:microsoft.com/office/officeart/2005/8/layout/vList5"/>
    <dgm:cxn modelId="{B3BEC053-FC28-4A64-894E-132ABAF82FB7}" srcId="{DCC71BBF-0165-4FC3-9102-2D6875590E75}" destId="{425A0F80-C067-4D2C-B253-66619BD050C0}" srcOrd="0" destOrd="0" parTransId="{CE563BFA-9309-4091-BBE0-77DE42559043}" sibTransId="{9ABFDD40-F010-4827-B4E1-FF26B05AFACC}"/>
    <dgm:cxn modelId="{789A4924-4701-448C-9C0D-F6CD741DB02C}" type="presOf" srcId="{9D710D38-069A-4853-B15A-164BEC1C4526}" destId="{7AEA19E0-04DF-4450-8476-F254EA099684}" srcOrd="0" destOrd="0" presId="urn:microsoft.com/office/officeart/2005/8/layout/vList5"/>
    <dgm:cxn modelId="{3DD93347-2EBC-458A-83E8-BFAFD831FD4E}" srcId="{2E886F6B-F049-4A94-B171-0B34F3DA89A6}" destId="{DCC71BBF-0165-4FC3-9102-2D6875590E75}" srcOrd="2" destOrd="0" parTransId="{069AF6F3-D00F-4003-8387-51493B2C9EC3}" sibTransId="{8635896C-30A9-464A-AB70-F86E4D972C25}"/>
    <dgm:cxn modelId="{B50640DC-C8D6-4C59-9EF5-E67B7DC50126}" type="presOf" srcId="{D94056C9-F3E3-4F60-A39D-B084D19F50F0}" destId="{13455F67-0462-4293-AF56-F9D1F59E6BB1}" srcOrd="0" destOrd="1" presId="urn:microsoft.com/office/officeart/2005/8/layout/vList5"/>
    <dgm:cxn modelId="{CC9557F9-2E27-48A8-916A-485618A2016C}" type="presOf" srcId="{DCC71BBF-0165-4FC3-9102-2D6875590E75}" destId="{2308FCA6-1A9C-4BFE-8F37-A6E12E6972BA}" srcOrd="0" destOrd="0" presId="urn:microsoft.com/office/officeart/2005/8/layout/vList5"/>
    <dgm:cxn modelId="{B6D5BCD8-3870-4392-8EEA-91F8800B207C}" type="presOf" srcId="{22FF4A07-7E1E-4B6B-A60B-F784E98B71E4}" destId="{13455F67-0462-4293-AF56-F9D1F59E6BB1}" srcOrd="0" destOrd="0" presId="urn:microsoft.com/office/officeart/2005/8/layout/vList5"/>
    <dgm:cxn modelId="{23C65BA2-BB76-41A5-ADB9-F80903628789}" srcId="{DCC71BBF-0165-4FC3-9102-2D6875590E75}" destId="{21B2F257-9223-4583-BFEF-5D7E94A569D8}" srcOrd="1" destOrd="0" parTransId="{F3F7F88E-C5E1-4B36-B87F-3DE77460D9FE}" sibTransId="{644F1DAE-61C6-47A2-82EA-E1C3EF8D32C9}"/>
    <dgm:cxn modelId="{D26754A8-B978-4F11-AEF5-82066325F041}" srcId="{9D710D38-069A-4853-B15A-164BEC1C4526}" destId="{22FF4A07-7E1E-4B6B-A60B-F784E98B71E4}" srcOrd="0" destOrd="0" parTransId="{A442B63E-938B-4754-9928-D7F923EAAF4F}" sibTransId="{B7F49693-8E2E-4AD3-B3A8-8909ED6DCF17}"/>
    <dgm:cxn modelId="{25134813-ED65-42DB-BD14-90E7377CDD36}" type="presOf" srcId="{0D55DA93-E8CF-43C8-8B38-FAEC588A5CBF}" destId="{EB55B2C5-F383-4D5B-AF97-88072F24FD70}" srcOrd="0" destOrd="1" presId="urn:microsoft.com/office/officeart/2005/8/layout/vList5"/>
    <dgm:cxn modelId="{EA082126-3621-42E2-8768-1010272C497B}" srcId="{73978ED2-93E5-4F9D-9DE9-1510504C799D}" destId="{E8371823-A6CD-4A3B-8E83-7C7EDDB3F3D6}" srcOrd="0" destOrd="0" parTransId="{539B1F2A-9032-4353-9A22-6906FC321891}" sibTransId="{804FD38B-CA8F-4EFD-8DC4-F45CF26CC5AD}"/>
    <dgm:cxn modelId="{3770D55C-A56F-43AC-90C5-806E0A098A77}" type="presOf" srcId="{E8371823-A6CD-4A3B-8E83-7C7EDDB3F3D6}" destId="{EB55B2C5-F383-4D5B-AF97-88072F24FD70}" srcOrd="0" destOrd="0" presId="urn:microsoft.com/office/officeart/2005/8/layout/vList5"/>
    <dgm:cxn modelId="{E91BE3C1-BB2F-4D5F-9C75-5116E3C80E2B}" type="presOf" srcId="{425A0F80-C067-4D2C-B253-66619BD050C0}" destId="{C582DA06-5481-4366-9B9B-5151C4C4207A}" srcOrd="0" destOrd="0" presId="urn:microsoft.com/office/officeart/2005/8/layout/vList5"/>
    <dgm:cxn modelId="{BDBC5054-B387-460E-8CED-395BC764D818}" srcId="{2E886F6B-F049-4A94-B171-0B34F3DA89A6}" destId="{73978ED2-93E5-4F9D-9DE9-1510504C799D}" srcOrd="0" destOrd="0" parTransId="{E0780F46-E5CE-45CA-8FD4-386EB45E715D}" sibTransId="{FA45690C-3DF9-4C64-8EA8-82FB428AADEA}"/>
    <dgm:cxn modelId="{1D5B712C-DC58-4EB0-B336-0DB5C5B01C79}" srcId="{2E886F6B-F049-4A94-B171-0B34F3DA89A6}" destId="{9D710D38-069A-4853-B15A-164BEC1C4526}" srcOrd="1" destOrd="0" parTransId="{9D4F9920-B6DF-4FAC-BBC1-613ECA9DAD19}" sibTransId="{4F11FD3E-D582-4308-8173-F4564379BEB4}"/>
    <dgm:cxn modelId="{955F9EBB-C485-4372-BD54-54EA36A019DE}" type="presOf" srcId="{21B2F257-9223-4583-BFEF-5D7E94A569D8}" destId="{C582DA06-5481-4366-9B9B-5151C4C4207A}" srcOrd="0" destOrd="1" presId="urn:microsoft.com/office/officeart/2005/8/layout/vList5"/>
    <dgm:cxn modelId="{11C1B93D-A3F8-43B6-9ADB-527077085DCC}" type="presOf" srcId="{73978ED2-93E5-4F9D-9DE9-1510504C799D}" destId="{D60F2AA8-B561-4659-9D98-CA15A7ABF6A5}" srcOrd="0" destOrd="0" presId="urn:microsoft.com/office/officeart/2005/8/layout/vList5"/>
    <dgm:cxn modelId="{F3C4E328-D91B-4AB7-9FD4-E69CB5CD3C3D}" type="presParOf" srcId="{9A9E6395-488D-456D-A624-ED64AD7ACF1B}" destId="{E28E3A70-5B38-4F0C-8149-2D79AFB02727}" srcOrd="0" destOrd="0" presId="urn:microsoft.com/office/officeart/2005/8/layout/vList5"/>
    <dgm:cxn modelId="{A6931269-8707-4A7B-BD62-5458955744B9}" type="presParOf" srcId="{E28E3A70-5B38-4F0C-8149-2D79AFB02727}" destId="{D60F2AA8-B561-4659-9D98-CA15A7ABF6A5}" srcOrd="0" destOrd="0" presId="urn:microsoft.com/office/officeart/2005/8/layout/vList5"/>
    <dgm:cxn modelId="{08B70BFC-B3B2-4BAC-B7AF-798513270136}" type="presParOf" srcId="{E28E3A70-5B38-4F0C-8149-2D79AFB02727}" destId="{EB55B2C5-F383-4D5B-AF97-88072F24FD70}" srcOrd="1" destOrd="0" presId="urn:microsoft.com/office/officeart/2005/8/layout/vList5"/>
    <dgm:cxn modelId="{D7D87CE0-4BA9-46D6-A46A-E17C745EECA8}" type="presParOf" srcId="{9A9E6395-488D-456D-A624-ED64AD7ACF1B}" destId="{AB5B9C06-2D01-4E73-92F6-84E7C131AB7D}" srcOrd="1" destOrd="0" presId="urn:microsoft.com/office/officeart/2005/8/layout/vList5"/>
    <dgm:cxn modelId="{07A5E748-A1DE-4E04-BF87-B09354EFDA74}" type="presParOf" srcId="{9A9E6395-488D-456D-A624-ED64AD7ACF1B}" destId="{4E4664EA-74BD-4AD6-9D77-AE9E1FDEF2B8}" srcOrd="2" destOrd="0" presId="urn:microsoft.com/office/officeart/2005/8/layout/vList5"/>
    <dgm:cxn modelId="{C569FF0C-7283-4BB9-861B-8F10AF5EF780}" type="presParOf" srcId="{4E4664EA-74BD-4AD6-9D77-AE9E1FDEF2B8}" destId="{7AEA19E0-04DF-4450-8476-F254EA099684}" srcOrd="0" destOrd="0" presId="urn:microsoft.com/office/officeart/2005/8/layout/vList5"/>
    <dgm:cxn modelId="{028A341F-807E-40AA-A55F-5A8293E32FF0}" type="presParOf" srcId="{4E4664EA-74BD-4AD6-9D77-AE9E1FDEF2B8}" destId="{13455F67-0462-4293-AF56-F9D1F59E6BB1}" srcOrd="1" destOrd="0" presId="urn:microsoft.com/office/officeart/2005/8/layout/vList5"/>
    <dgm:cxn modelId="{4BC7DD99-4E13-4DB2-AD51-201B614141DE}" type="presParOf" srcId="{9A9E6395-488D-456D-A624-ED64AD7ACF1B}" destId="{996147DF-5D01-4599-B8FC-B98C35BA72D8}" srcOrd="3" destOrd="0" presId="urn:microsoft.com/office/officeart/2005/8/layout/vList5"/>
    <dgm:cxn modelId="{D8A2EC75-B1B1-43F2-8699-7D6101CCF716}" type="presParOf" srcId="{9A9E6395-488D-456D-A624-ED64AD7ACF1B}" destId="{1CD6FCC1-CF7B-4B86-BB3E-AF49DB39091D}" srcOrd="4" destOrd="0" presId="urn:microsoft.com/office/officeart/2005/8/layout/vList5"/>
    <dgm:cxn modelId="{71E36F48-9F41-4B3B-991E-18C425B23BF8}" type="presParOf" srcId="{1CD6FCC1-CF7B-4B86-BB3E-AF49DB39091D}" destId="{2308FCA6-1A9C-4BFE-8F37-A6E12E6972BA}" srcOrd="0" destOrd="0" presId="urn:microsoft.com/office/officeart/2005/8/layout/vList5"/>
    <dgm:cxn modelId="{65DDCEA9-94FE-4DA2-A9D1-99C6732D4951}" type="presParOf" srcId="{1CD6FCC1-CF7B-4B86-BB3E-AF49DB39091D}" destId="{C582DA06-5481-4366-9B9B-5151C4C4207A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CC47F2-63FC-4967-A7A0-54A7A1919ECA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DC7C0A-EDC3-4310-947C-3828B8005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C83DF-E1E6-4CB4-A623-5254B18AC2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F4E6-C22B-493D-9D0D-B3507AF9475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CF74-00A3-4174-BD68-641412517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CE0C-E974-4C4D-865B-533A6C6D996A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BD84-EF5D-4D47-81CE-18A80F115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A686-A38E-4695-B827-99E0F2A1AFA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407A-8EFD-41B0-9E1D-3FD05FF2C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EF5C-B08E-40D0-8E7C-89547E87E89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FFFE-5D35-4580-9C38-FD72E1A3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FF63-FC70-42A0-B47E-F5E5686624CC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57-CD14-4FFD-9295-99890657E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D4A5-298F-4156-82AC-B964BA6235B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3158-8DA8-45CF-B05E-BB76801AF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3F7-222C-4B5C-BAAC-450F0ED6AAF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10ED-3237-4DD8-9C06-DA0BBA116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3FBF-8699-4AAC-8D9A-91F6A75244C7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6DF6-B583-41A3-AAAC-3D75A1344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62E-CE19-4445-A6CA-1BD6CD786BE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7C30-0852-4457-86C7-CFB77E9A6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02C7-56D4-4230-A48A-D813FF49F37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60EB-3D3D-47C6-AD94-6AFCD3D42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12A3-A9D8-4A62-85AA-E57DD421690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8430-C07A-4DB7-977D-B23C8916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4351B4-D59F-4150-ABC3-C9CB1EAB4F00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89A61E-CFB3-4542-BFDC-492C2C600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omer\Desktop\815860-da19bb41a31f56e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1785950" cy="1785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86375"/>
            <a:ext cx="4329112" cy="1323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Авторы проекта: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учащиеся 8 а класса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МАОУ Гимназия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24" y="642918"/>
            <a:ext cx="728667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Социальный проект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16" y="1928802"/>
            <a:ext cx="8429684" cy="175432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Туристско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- краеведческий  маршрут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«Семь чудес Нытвы»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https://pp.vk.me/c608927/v608927938/25f4/Io1IkAXYw-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3714">
            <a:off x="223838" y="4232275"/>
            <a:ext cx="35067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ttp://xn----ctbfecatgqygb5apl.xn--p1ai/perm_velikaia_tyriz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2459">
            <a:off x="3754299" y="3696019"/>
            <a:ext cx="2029586" cy="300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14290"/>
            <a:ext cx="722242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2-х </a:t>
            </a:r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дневный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маршрут</a:t>
            </a:r>
          </a:p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«7 чудес Нытвы»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1857375"/>
            <a:ext cx="7007225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Проведите два увлекательных дня на нытвенской земле!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571500" y="2500313"/>
            <a:ext cx="8215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День 1</a:t>
            </a:r>
            <a:r>
              <a:rPr lang="ru-RU"/>
              <a:t>. Заезд. Размещение в номерах гостиницы. Завтрак.</a:t>
            </a:r>
          </a:p>
          <a:p>
            <a:r>
              <a:rPr lang="ru-RU"/>
              <a:t>         Автобусный трансфер по городу. Обзорная экскурсия с посещением</a:t>
            </a:r>
          </a:p>
          <a:p>
            <a:r>
              <a:rPr lang="ru-RU"/>
              <a:t>         НМЗ, музея ложки, родники у д. Оськи. Водная прогулка на</a:t>
            </a:r>
          </a:p>
          <a:p>
            <a:r>
              <a:rPr lang="ru-RU"/>
              <a:t>         катамаранах (лодках) по пруду до Пушкаревского болота. Любование</a:t>
            </a:r>
          </a:p>
          <a:p>
            <a:r>
              <a:rPr lang="ru-RU"/>
              <a:t>         лилиями.</a:t>
            </a:r>
          </a:p>
          <a:p>
            <a:endParaRPr lang="ru-RU"/>
          </a:p>
        </p:txBody>
      </p:sp>
      <p:pic>
        <p:nvPicPr>
          <p:cNvPr id="11269" name="Picture 2" descr="http://i.gostinicanytva.ru/u/pic/4a/55e98cc4be11e2a4a86fb4b4853424/-/p1020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4286250"/>
            <a:ext cx="6286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http://taxi-gold.com/wp-content/uploads/2013/01/mercedes_benz_sprin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46096">
            <a:off x="350838" y="4660900"/>
            <a:ext cx="25352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F:\карт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928688"/>
            <a:ext cx="47148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forum.ngs.ru/preview/forum/upload_files/64569153f39282078573f8981d9965dd_227718a9d09cd438b20db0dda26f41d0_134181173522_800p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4786322"/>
            <a:ext cx="2452600" cy="1838454"/>
          </a:xfrm>
          <a:prstGeom prst="roundRect">
            <a:avLst/>
          </a:prstGeom>
          <a:noFill/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786063" y="357188"/>
            <a:ext cx="4500562" cy="4619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Карта маршрута 1. </a:t>
            </a:r>
          </a:p>
        </p:txBody>
      </p:sp>
      <p:pic>
        <p:nvPicPr>
          <p:cNvPr id="4" name="Picture 4" descr="C:\Users\Gomer\Downloads\281231-2560x1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786322"/>
            <a:ext cx="2325447" cy="145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2" descr="http://static.panoramio.com/photos/large/72400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13573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:\Users\Gomer\Documents\Добрые дела\родник\родни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714375"/>
            <a:ext cx="1446212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4" descr="http://img06.olx.ua/images_slandocomua/207942642_1_644x461_stolovyy-nabor-sonet-nytvenskiy-metallurgicheskiy-zavod-odess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363469">
            <a:off x="284163" y="2954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1259563">
            <a:off x="2843213" y="2187575"/>
            <a:ext cx="571500" cy="5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53853">
            <a:off x="3490913" y="2386013"/>
            <a:ext cx="571500" cy="57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940332">
            <a:off x="4001294" y="2743994"/>
            <a:ext cx="571500" cy="5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362690">
            <a:off x="3930650" y="3179763"/>
            <a:ext cx="571500" cy="5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:\карт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928688"/>
            <a:ext cx="45339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28688" y="214313"/>
            <a:ext cx="756920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Карта маршрута 2</a:t>
            </a:r>
          </a:p>
          <a:p>
            <a:r>
              <a:rPr lang="ru-RU" sz="2000" b="1">
                <a:solidFill>
                  <a:schemeClr val="bg1"/>
                </a:solidFill>
              </a:rPr>
              <a:t> Велосипедная прогулка: Красная горка- гора Гляденовка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57188" y="1071563"/>
            <a:ext cx="3714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Второй день начинаем с велосипедной прогулки до «Красной горки». Пикник на свежем воздухе.</a:t>
            </a:r>
          </a:p>
          <a:p>
            <a:pPr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Познавательно- игровая программа. Затем едем по промышленной зоне «Маслозавода», через Баталовский мост</a:t>
            </a:r>
          </a:p>
          <a:p>
            <a:pPr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и по дороге вдоль р. Камы добираемся до горы «Гляденовка», находящейся на правом берегу  р. Камы.</a:t>
            </a:r>
          </a:p>
          <a:p>
            <a:pPr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Возвращаемся через лыжную базу. Отдых в гостинице. 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Ужин. Отъезд домой.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081576">
            <a:off x="7044531" y="3183732"/>
            <a:ext cx="339725" cy="61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505499">
            <a:off x="6977063" y="2809875"/>
            <a:ext cx="303212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6976036">
            <a:off x="6677819" y="2296319"/>
            <a:ext cx="2095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745952">
            <a:off x="6674644" y="2556669"/>
            <a:ext cx="3762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668287" flipV="1">
            <a:off x="6777038" y="3495675"/>
            <a:ext cx="2444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937170">
            <a:off x="6757194" y="3764756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6003292">
            <a:off x="6764338" y="4119563"/>
            <a:ext cx="28098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500813" y="4286250"/>
            <a:ext cx="344487" cy="4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29480">
            <a:off x="6308726" y="4378325"/>
            <a:ext cx="120650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029480">
            <a:off x="6166645" y="4520406"/>
            <a:ext cx="119062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029480">
            <a:off x="6023770" y="4663281"/>
            <a:ext cx="119062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7029480">
            <a:off x="5907881" y="4931570"/>
            <a:ext cx="219075" cy="87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9" name="Picture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5072063"/>
            <a:ext cx="289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500063"/>
          <a:ext cx="8286808" cy="596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424"/>
                <a:gridCol w="3013384"/>
              </a:tblGrid>
              <a:tr h="6246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2000" dirty="0" smtClean="0"/>
                        <a:t>Услуга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Сумма расходов</a:t>
                      </a:r>
                      <a:endParaRPr lang="ru-RU" sz="2000" dirty="0"/>
                    </a:p>
                  </a:txBody>
                  <a:tcPr/>
                </a:tc>
              </a:tr>
              <a:tr h="56602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Проживание в гостинице (2-х местный номер)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700 руб. в сутки</a:t>
                      </a:r>
                      <a:endParaRPr lang="ru-RU" b="1" dirty="0"/>
                    </a:p>
                  </a:txBody>
                  <a:tcPr/>
                </a:tc>
              </a:tr>
              <a:tr h="808605"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</a:t>
                      </a:r>
                    </a:p>
                    <a:p>
                      <a:r>
                        <a:rPr lang="ru-RU" dirty="0" smtClean="0"/>
                        <a:t>Ужин</a:t>
                      </a:r>
                    </a:p>
                    <a:p>
                      <a:r>
                        <a:rPr lang="ru-RU" dirty="0" smtClean="0"/>
                        <a:t>Сухой паек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80</a:t>
                      </a:r>
                      <a:r>
                        <a:rPr lang="ru-RU" b="1" baseline="0" dirty="0" smtClean="0"/>
                        <a:t> руб.</a:t>
                      </a:r>
                    </a:p>
                    <a:p>
                      <a:r>
                        <a:rPr lang="ru-RU" b="1" baseline="0" dirty="0" smtClean="0"/>
                        <a:t>120 руб.</a:t>
                      </a:r>
                    </a:p>
                    <a:p>
                      <a:r>
                        <a:rPr lang="ru-RU" b="1" baseline="0" dirty="0" smtClean="0"/>
                        <a:t>250 руб.</a:t>
                      </a:r>
                      <a:endParaRPr lang="ru-RU" b="1" dirty="0"/>
                    </a:p>
                  </a:txBody>
                  <a:tcPr/>
                </a:tc>
              </a:tr>
              <a:tr h="145029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Прокат инвентаря: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Велосипед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Катамаран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Лодка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Палатка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Удочки и др. спортинвентарь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100 руб./ч</a:t>
                      </a:r>
                    </a:p>
                    <a:p>
                      <a:r>
                        <a:rPr lang="ru-RU" b="1" dirty="0" smtClean="0"/>
                        <a:t>100 руб./ч</a:t>
                      </a:r>
                    </a:p>
                    <a:p>
                      <a:r>
                        <a:rPr lang="ru-RU" b="1" dirty="0" smtClean="0"/>
                        <a:t>70 руб./ч</a:t>
                      </a:r>
                    </a:p>
                    <a:p>
                      <a:r>
                        <a:rPr lang="ru-RU" b="1" dirty="0" smtClean="0"/>
                        <a:t>100</a:t>
                      </a:r>
                      <a:r>
                        <a:rPr lang="ru-RU" b="1" baseline="0" dirty="0" smtClean="0"/>
                        <a:t> руб./ч</a:t>
                      </a:r>
                    </a:p>
                    <a:p>
                      <a:r>
                        <a:rPr lang="ru-RU" b="1" dirty="0" smtClean="0"/>
                        <a:t>100 руб./ч</a:t>
                      </a:r>
                      <a:endParaRPr lang="ru-RU" b="1" dirty="0"/>
                    </a:p>
                  </a:txBody>
                  <a:tcPr/>
                </a:tc>
              </a:tr>
              <a:tr h="80860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Трансфер</a:t>
                      </a:r>
                      <a:r>
                        <a:rPr lang="ru-RU" dirty="0" smtClean="0"/>
                        <a:t> микроавтобуса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2300 руб./</a:t>
                      </a:r>
                      <a:r>
                        <a:rPr lang="ru-RU" b="1" baseline="0" dirty="0" smtClean="0"/>
                        <a:t> час</a:t>
                      </a:r>
                    </a:p>
                    <a:p>
                      <a:r>
                        <a:rPr lang="ru-RU" b="1" baseline="0" dirty="0" smtClean="0"/>
                        <a:t>на группу</a:t>
                      </a:r>
                      <a:endParaRPr lang="ru-RU" b="1" dirty="0"/>
                    </a:p>
                  </a:txBody>
                  <a:tcPr/>
                </a:tc>
              </a:tr>
              <a:tr h="808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Услуги туристического</a:t>
                      </a:r>
                      <a:r>
                        <a:rPr lang="ru-RU" baseline="0" dirty="0" smtClean="0"/>
                        <a:t> агентства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 руб./час</a:t>
                      </a:r>
                      <a:endParaRPr lang="ru-RU" b="1" dirty="0"/>
                    </a:p>
                  </a:txBody>
                  <a:tcPr/>
                </a:tc>
              </a:tr>
              <a:tr h="50538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Итого 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3 500 руб.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22" name="Picture 30" descr="https://encrypted-tbn2.gstatic.com/images?q=tbn:ANd9GcQDXStx37Qks2gGPLXz-cbfsFwnxoRgWh2Z9IN14UYFf34nqr5P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4623">
            <a:off x="3438564" y="5176521"/>
            <a:ext cx="2124700" cy="156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65" name="Picture 31" descr="http://cs616117.vk.me/v616117888/eac1/pci0PlbmD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4651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285728"/>
            <a:ext cx="72135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Рекламные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слоганы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14375" y="1285875"/>
            <a:ext cx="7215188" cy="483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Times New Roman" pitchFamily="18" charset="0"/>
              </a:rPr>
              <a:t>Удивите себя, приезжайте к нам в Нытву!  </a:t>
            </a:r>
            <a:endParaRPr lang="ru-RU" sz="22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Проведите два увлекательных дня на нытвенской земле!</a:t>
            </a:r>
            <a:endParaRPr lang="ru-RU" sz="22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«Изучаем Нытвы чудеса, пусть миром правит красота!»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«Приезжайте в Нытву к нам мы подарим ложку вам!»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«Пруд- гордость нашего города!»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«Нытва славится прудом! Очень много рыбы в нем!»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Calibri" pitchFamily="34" charset="0"/>
              </a:rPr>
              <a:t>«Земляники наберешь ведерко ты у нас на «Красной горке»!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Calibri" pitchFamily="34" charset="0"/>
              </a:rPr>
              <a:t>В Нытве каждая дорожка приведёт к музею ложки!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Calibri" pitchFamily="34" charset="0"/>
              </a:rPr>
              <a:t>На Гляденовку сходи – наслажденье получи!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Calibri" pitchFamily="34" charset="0"/>
              </a:rPr>
              <a:t> Пруд жемчужина Нытвы.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Calibri" pitchFamily="34" charset="0"/>
              </a:rPr>
              <a:t>В родниках живая сила! Приходите - здесь красиво.</a:t>
            </a:r>
            <a:endParaRPr lang="ru-RU" sz="2200"/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2200">
                <a:latin typeface="Calibri" pitchFamily="34" charset="0"/>
                <a:ea typeface="Calibri" pitchFamily="34" charset="0"/>
                <a:cs typeface="Calibri" pitchFamily="34" charset="0"/>
              </a:rPr>
              <a:t>Рыбы в пруду - пруд пруди! Скорей на рыбалку иди!</a:t>
            </a:r>
            <a:endParaRPr lang="ru-RU" sz="2200"/>
          </a:p>
        </p:txBody>
      </p:sp>
      <p:pic>
        <p:nvPicPr>
          <p:cNvPr id="15364" name="Picture 6" descr="C:\Users\Gomer\Desktop\clip_image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5883">
            <a:off x="7143750" y="4286250"/>
            <a:ext cx="1714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http://thumbs.dreamstime.com/thumb_482/1267484201jNo1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000375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572500" cy="36147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Администрация города заинтересованная в развитии туризма территории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может послужить руководством для других туристических фирм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самим туристам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с данной информацией возможно участие в краеведческих чтениях, конференциях и слетах,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проведение тематических уроков с использованием походных материалов  (урок на местности).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572592" cy="1446550"/>
          </a:xfrm>
          <a:prstGeom prst="rect">
            <a:avLst/>
          </a:prstGeom>
          <a:solidFill>
            <a:srgbClr val="F55D68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</a:rPr>
              <a:t>Кого может заинтересовать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</a:rPr>
              <a:t>данная информация?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15313" cy="3000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краеведческие знания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умение работать с краеведческой информацией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работа в команде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чувство гордости за свою родину, что является проявлением патриотизма и гражданственности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214313"/>
            <a:ext cx="8286750" cy="12001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</a:rPr>
              <a:t>Достигнутые личностные результаты участников проекта: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Picture 8" descr="http://images.tiu.ru/9084165_w640_h640_33oniz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732" y="4786322"/>
            <a:ext cx="2653986" cy="186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http://aquanaft.ru/images/stories/yoo_gallery/vodorosli/Kuvshinka_chisto-belaja/Kuvshinka_chisto-belaja5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857760"/>
            <a:ext cx="285752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ttp://rtwiki.iteach.ru/images/thumb/2/2c/%D0%A0%D0%B5%D1%84%D0%BB%D0%B5%D0%BA%D1%81%D0%B8%D1%8F_1.jpg/200px-%D0%A0%D0%B5%D1%84%D0%BB%D0%B5%D0%BA%D1%81%D0%B8%D1%8F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4714875"/>
            <a:ext cx="188753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mer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14554"/>
            <a:ext cx="828620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5500702"/>
            <a:ext cx="765466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Общеизвестна мысль, что краеведение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без туризма может быть, но туризма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без краеведения не бывает!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71688" y="1500188"/>
            <a:ext cx="588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Удивите себя, приезжайте к нам в Нытву!  </a:t>
            </a:r>
            <a:endParaRPr lang="ru-RU" sz="24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files.web2edu.ru/b1bec084-9ca3-4856-9cdb-c56f35171d6b/05f5e726-9ed5-4360-b29a-2d27e280fb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-22"/>
            <a:ext cx="9144029" cy="685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13573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786842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Цель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разработка и создание туристско-краеведческого маршрута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«7 чудес Нытвы»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Gomer\Desktop\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6366">
            <a:off x="6950075" y="4043363"/>
            <a:ext cx="18986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Основные аспекты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429625" cy="45259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1. Природоведческий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Представление о родном крае как о природном комплексе с разнообразными ландшафтами;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Элементарные сведения об охране природы и сохранение богатства родного края;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Осознание оздоровительной, познавательной, эстетической и практической ценности окружающей среды.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2. Исторический аспект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86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общие представления о родном городе;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история возникновения города;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 достопримечательности города</a:t>
            </a:r>
          </a:p>
        </p:txBody>
      </p:sp>
      <p:pic>
        <p:nvPicPr>
          <p:cNvPr id="5124" name="Picture 2" descr="https://pp.vk.me/c605322/v605322938/16db/zJVJEFsFjL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3357563"/>
            <a:ext cx="250031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https://lh4.googleusercontent.com/_5xQVbFT8ka0/TW5kxXio_QI/AAAAAAAADjs/WXe9H6TW75M/s640/IMG_3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3988" y="3357563"/>
            <a:ext cx="491807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G:\соцпроект 7а\фото 7 чудес\resize_of_img_3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3357563"/>
            <a:ext cx="45720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3. Краеведческий аспект</a:t>
            </a:r>
            <a:endParaRPr lang="ru-RU" dirty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2428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Локальные природные объекты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НМЗ- промышленное предприятие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Музей ложки</a:t>
            </a:r>
          </a:p>
        </p:txBody>
      </p:sp>
      <p:pic>
        <p:nvPicPr>
          <p:cNvPr id="4" name="Picture 2" descr="C:\Users\Gomer\Downloads\article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3107553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9" descr="C:\Users\Gomer\Documents\соцпроект 7а\фото ложка\ложка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2857496"/>
            <a:ext cx="2143140" cy="2857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42844" y="285728"/>
          <a:ext cx="878687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Проведенные мероприятия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6429375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Тематические экскурсии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Туристические походы по маршрутам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Посещение краеведческого музея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Посещение музея ложки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Встреча с представителем по охране природы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Уборка территории возле родников у д. Оськино</a:t>
            </a:r>
          </a:p>
        </p:txBody>
      </p:sp>
      <p:pic>
        <p:nvPicPr>
          <p:cNvPr id="29698" name="Picture 2" descr="C:\Users\Gomer\Documents\Гляденовка проект\DSC026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3018232"/>
            <a:ext cx="2278050" cy="1708538"/>
          </a:xfrm>
          <a:prstGeom prst="roundRect">
            <a:avLst/>
          </a:prstGeom>
          <a:noFill/>
        </p:spPr>
      </p:pic>
      <p:pic>
        <p:nvPicPr>
          <p:cNvPr id="29700" name="Picture 4" descr="http://regions.kidsreview.ru/sites/default/files/imagecache/oww/08/13/2014_-_1124/muzey_lozh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357298"/>
            <a:ext cx="2328826" cy="1552551"/>
          </a:xfrm>
          <a:prstGeom prst="roundRect">
            <a:avLst/>
          </a:prstGeom>
          <a:noFill/>
        </p:spPr>
      </p:pic>
      <p:pic>
        <p:nvPicPr>
          <p:cNvPr id="11" name="Picture 2" descr="G:\соцпроект 7а\родник\родник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857760"/>
            <a:ext cx="2357422" cy="1768067"/>
          </a:xfrm>
          <a:prstGeom prst="roundRect">
            <a:avLst/>
          </a:prstGeom>
          <a:noFill/>
        </p:spPr>
      </p:pic>
      <p:pic>
        <p:nvPicPr>
          <p:cNvPr id="12" name="Picture 18" descr="C:\Users\Gomer\Documents\Добрые дела\родник\родн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68557">
            <a:off x="4987925" y="5329238"/>
            <a:ext cx="9525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ki-ozera.ru/uploads/posts/2013-03/1363772129_03-nytvenskiy-prud.-naberezhn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fishingguru.ru/uploads/images/00/00/01/2012/04/23/3d3e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214438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http://mw2.google.com/mw-panoramio/photos/medium/203659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oundRect">
            <a:avLst/>
          </a:prstGeom>
          <a:noFill/>
        </p:spPr>
      </p:pic>
      <p:pic>
        <p:nvPicPr>
          <p:cNvPr id="8" name="Picture 14" descr="C:\Users\Gomer\Downloads\Z_Lala039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http://www.business-class.su/uploads/thumbs/news/600x400_ib43b6a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63" y="14287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:\Users\Gomer\Desktop\1338971198foto1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" name="Picture 4" descr="https://pp.vk.me/c616922/v616922938/4bca/B0okflR8Y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913" y="-357188"/>
            <a:ext cx="933291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C:\Users\Gomer\Documents\соцпроект 7а\фото ложка\ложка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714356"/>
            <a:ext cx="4000528" cy="5334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645</Words>
  <Application>Microsoft Office PowerPoint</Application>
  <PresentationFormat>Экран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Times New Roman</vt:lpstr>
      <vt:lpstr>Тема Office</vt:lpstr>
      <vt:lpstr>Слайд 1</vt:lpstr>
      <vt:lpstr>Слайд 2</vt:lpstr>
      <vt:lpstr>Основные аспекты проекта</vt:lpstr>
      <vt:lpstr>2. Исторический аспект</vt:lpstr>
      <vt:lpstr>3. Краеведческий аспект</vt:lpstr>
      <vt:lpstr>Слайд 6</vt:lpstr>
      <vt:lpstr>Проведенные мероприятия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Gomer</dc:creator>
  <cp:lastModifiedBy>Зам дир1</cp:lastModifiedBy>
  <cp:revision>179</cp:revision>
  <dcterms:created xsi:type="dcterms:W3CDTF">2012-11-13T15:16:47Z</dcterms:created>
  <dcterms:modified xsi:type="dcterms:W3CDTF">2016-01-14T07:47:14Z</dcterms:modified>
</cp:coreProperties>
</file>