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9" r:id="rId4"/>
    <p:sldId id="270" r:id="rId5"/>
    <p:sldId id="259" r:id="rId6"/>
    <p:sldId id="261" r:id="rId7"/>
    <p:sldId id="262" r:id="rId8"/>
    <p:sldId id="263" r:id="rId9"/>
    <p:sldId id="264" r:id="rId10"/>
    <p:sldId id="271" r:id="rId11"/>
    <p:sldId id="260" r:id="rId12"/>
    <p:sldId id="265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9774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 Black" pitchFamily="34" charset="0"/>
              </a:rPr>
              <a:t>Социальный проект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«</a:t>
            </a:r>
            <a:r>
              <a:rPr lang="ru-RU" sz="3200" dirty="0" smtClean="0">
                <a:latin typeface="Arial Black" pitchFamily="34" charset="0"/>
              </a:rPr>
              <a:t>ДЕТСТВО, ОПАЛЁННОЕ ВОЙНОЙ»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26" name="Picture 2" descr="C:\Users\Мари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6107927" cy="3786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785818"/>
          </a:xfrm>
        </p:spPr>
        <p:txBody>
          <a:bodyPr/>
          <a:lstStyle/>
          <a:p>
            <a:pPr algn="ctr"/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idx="1"/>
          </p:nvPr>
        </p:nvSpPr>
        <p:spPr>
          <a:xfrm>
            <a:off x="914400" y="1071546"/>
            <a:ext cx="7772400" cy="5072098"/>
          </a:xfrm>
        </p:spPr>
        <p:txBody>
          <a:bodyPr>
            <a:noAutofit/>
          </a:bodyPr>
          <a:lstStyle/>
          <a:p>
            <a:pPr lvl="0"/>
            <a:r>
              <a:rPr lang="ru-RU" sz="1200" b="1" dirty="0" smtClean="0"/>
              <a:t>Когда и как вы узнали о начале войны? Какова была Ваша реакция</a:t>
            </a:r>
            <a:r>
              <a:rPr lang="ru-RU" sz="1200" b="1" dirty="0" smtClean="0"/>
              <a:t>,</a:t>
            </a:r>
          </a:p>
          <a:p>
            <a:pPr lvl="0">
              <a:buNone/>
            </a:pPr>
            <a:r>
              <a:rPr lang="ru-RU" sz="1200" b="1" dirty="0" smtClean="0"/>
              <a:t> </a:t>
            </a:r>
            <a:r>
              <a:rPr lang="ru-RU" sz="1200" b="1" dirty="0" smtClean="0"/>
              <a:t>           </a:t>
            </a:r>
            <a:r>
              <a:rPr lang="ru-RU" sz="1200" b="1" dirty="0" smtClean="0"/>
              <a:t>реакция друзей, родственников?</a:t>
            </a:r>
          </a:p>
          <a:p>
            <a:pPr lvl="0"/>
            <a:r>
              <a:rPr lang="ru-RU" sz="1200" b="1" dirty="0" smtClean="0"/>
              <a:t>Как изменилась Ваша жизнь с началом войны? </a:t>
            </a:r>
          </a:p>
          <a:p>
            <a:pPr lvl="0"/>
            <a:r>
              <a:rPr lang="ru-RU" sz="1200" b="1" dirty="0" smtClean="0"/>
              <a:t>Кого и как провожали на войну? </a:t>
            </a:r>
          </a:p>
          <a:p>
            <a:pPr lvl="0"/>
            <a:r>
              <a:rPr lang="ru-RU" sz="1200" b="1" dirty="0" smtClean="0"/>
              <a:t>Как Вы помогали взрослым? </a:t>
            </a:r>
          </a:p>
          <a:p>
            <a:pPr lvl="0"/>
            <a:r>
              <a:rPr lang="ru-RU" sz="1200" b="1" dirty="0" smtClean="0"/>
              <a:t>Чем питались, как Ваши родители преодолевали трудности с продовольствием? Какое кушанье казалось Вам лакомством?</a:t>
            </a:r>
          </a:p>
          <a:p>
            <a:pPr lvl="0"/>
            <a:r>
              <a:rPr lang="ru-RU" sz="1200" b="1" dirty="0" smtClean="0"/>
              <a:t>Играли ли Вы в игры, изменились ли они с началом военного времени?</a:t>
            </a:r>
          </a:p>
          <a:p>
            <a:pPr lvl="0"/>
            <a:r>
              <a:rPr lang="ru-RU" sz="1200" b="1" dirty="0" smtClean="0"/>
              <a:t>Как вы отдыхали? Была ли возможность читать книги, учиться?</a:t>
            </a:r>
          </a:p>
          <a:p>
            <a:pPr lvl="0"/>
            <a:r>
              <a:rPr lang="ru-RU" sz="1200" b="1" dirty="0" smtClean="0"/>
              <a:t>Вспомните случаи взаимовыручки. Как вы помогали другим, получали ли помощь сами?                                                                                                                                   </a:t>
            </a:r>
          </a:p>
          <a:p>
            <a:pPr lvl="0"/>
            <a:r>
              <a:rPr lang="ru-RU" sz="1200" b="1" dirty="0" smtClean="0"/>
              <a:t>Какой день, какой год войны был для Вас самым тяжелым? Какие события для Вас стали самыми горькими? </a:t>
            </a:r>
          </a:p>
          <a:p>
            <a:pPr lvl="0"/>
            <a:r>
              <a:rPr lang="ru-RU" sz="1200" b="1" dirty="0" smtClean="0"/>
              <a:t>Чем отличались, для вас запомнились разные годы войны от  1941года до 1945?</a:t>
            </a:r>
          </a:p>
          <a:p>
            <a:pPr lvl="0"/>
            <a:r>
              <a:rPr lang="ru-RU" sz="1200" b="1" dirty="0" smtClean="0"/>
              <a:t>Были ли моменты отчаяния? Что давало Вам силы переносить тяготы войны?</a:t>
            </a:r>
          </a:p>
          <a:p>
            <a:pPr lvl="0"/>
            <a:r>
              <a:rPr lang="ru-RU" sz="1200" b="1" dirty="0" smtClean="0"/>
              <a:t>Какое воспоминание военных лет, помимо Дня Победы, для Вас самое радостное?</a:t>
            </a:r>
          </a:p>
          <a:p>
            <a:pPr lvl="0"/>
            <a:r>
              <a:rPr lang="ru-RU" sz="1200" b="1" dirty="0" smtClean="0"/>
              <a:t>Какие курьезные, смешные случаи военного времени Вам особенно запомнились?</a:t>
            </a:r>
          </a:p>
          <a:p>
            <a:pPr lvl="0"/>
            <a:r>
              <a:rPr lang="ru-RU" sz="1200" b="1" dirty="0" smtClean="0"/>
              <a:t>Встречали ли Вы праздники? Какие Вам запомнились?</a:t>
            </a:r>
          </a:p>
          <a:p>
            <a:pPr lvl="0"/>
            <a:r>
              <a:rPr lang="ru-RU" sz="1200" b="1" dirty="0" smtClean="0"/>
              <a:t>Сталкивались ли Вы с противником во время войны. Если да, то, при каких обстоятельствах?</a:t>
            </a:r>
          </a:p>
          <a:p>
            <a:pPr lvl="0"/>
            <a:r>
              <a:rPr lang="ru-RU" sz="1200" b="1" dirty="0" smtClean="0"/>
              <a:t>Жили ли рядом с Вами эвакуированные? Что Вы можете рассказать о них?</a:t>
            </a:r>
          </a:p>
          <a:p>
            <a:pPr lvl="0"/>
            <a:r>
              <a:rPr lang="ru-RU" sz="1200" b="1" dirty="0" smtClean="0"/>
              <a:t>Когда и при каких обстоятельствах Вы узнали о Победе? Чем вам запомнился день Победы?  Какова была Ваша реакция, ваших друзей и родственников? Как Вы встречали воинов, возвращающихся с Победой? </a:t>
            </a:r>
          </a:p>
          <a:p>
            <a:pPr lvl="0"/>
            <a:r>
              <a:rPr lang="ru-RU" sz="1200" b="1" dirty="0" smtClean="0"/>
              <a:t>Как сложилась Ваша послевоенная жизнь?</a:t>
            </a:r>
          </a:p>
          <a:p>
            <a:endParaRPr lang="ru-RU" sz="1200" b="1" dirty="0"/>
          </a:p>
        </p:txBody>
      </p:sp>
      <p:pic>
        <p:nvPicPr>
          <p:cNvPr id="3076" name="Picture 4" descr="C:\Users\Марина\Desktop\символ побе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714356"/>
            <a:ext cx="2786062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8079940" cy="479197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500042"/>
            <a:ext cx="8156448" cy="777240"/>
          </a:xfrm>
        </p:spPr>
        <p:txBody>
          <a:bodyPr/>
          <a:lstStyle/>
          <a:p>
            <a:r>
              <a:rPr lang="ru-RU" sz="4000" b="1" dirty="0" smtClean="0"/>
              <a:t>Организационный план проекта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>Собрание авторов проекта, создание координационного совета</a:t>
            </a:r>
            <a:br>
              <a:rPr lang="ru-RU" sz="2000" dirty="0" smtClean="0"/>
            </a:br>
            <a:r>
              <a:rPr lang="ru-RU" sz="2000" dirty="0" smtClean="0"/>
              <a:t>Составление бюджета</a:t>
            </a:r>
            <a:br>
              <a:rPr lang="ru-RU" sz="2000" dirty="0" smtClean="0"/>
            </a:br>
            <a:r>
              <a:rPr lang="ru-RU" sz="2000" dirty="0" smtClean="0"/>
              <a:t>Выход к общественности Гимназии с идеей проекта</a:t>
            </a:r>
            <a:br>
              <a:rPr lang="ru-RU" sz="2000" dirty="0" smtClean="0"/>
            </a:br>
            <a:r>
              <a:rPr lang="ru-RU" sz="2000" dirty="0" smtClean="0"/>
              <a:t>Информирование о проекте социальных партнеров, заключение с ними договорённости</a:t>
            </a:r>
            <a:br>
              <a:rPr lang="ru-RU" sz="2000" dirty="0" smtClean="0"/>
            </a:br>
            <a:r>
              <a:rPr lang="ru-RU" sz="2000" dirty="0" smtClean="0"/>
              <a:t>Сбор материалов, интервьюирование детей войны, формирование содержания книги (написание статей, сбор фотографий,)</a:t>
            </a:r>
            <a:br>
              <a:rPr lang="ru-RU" sz="2000" dirty="0" smtClean="0"/>
            </a:br>
            <a:r>
              <a:rPr lang="ru-RU" sz="2000" dirty="0" smtClean="0"/>
              <a:t> Проведение уроков мужества по собранному материалу в Неделю солдатской славы</a:t>
            </a:r>
            <a:br>
              <a:rPr lang="ru-RU" sz="2000" dirty="0" smtClean="0"/>
            </a:br>
            <a:r>
              <a:rPr lang="ru-RU" sz="2000" dirty="0" smtClean="0"/>
              <a:t>Поиск спонсоров</a:t>
            </a:r>
            <a:br>
              <a:rPr lang="ru-RU" sz="2000" dirty="0" smtClean="0"/>
            </a:br>
            <a:r>
              <a:rPr lang="ru-RU" sz="2000" dirty="0" smtClean="0"/>
              <a:t>Участие в районом конкурсе социальных проектов </a:t>
            </a:r>
            <a:br>
              <a:rPr lang="ru-RU" sz="2000" dirty="0" smtClean="0"/>
            </a:br>
            <a:r>
              <a:rPr lang="ru-RU" sz="2000" dirty="0" smtClean="0"/>
              <a:t>Получение необходимых ресурсов</a:t>
            </a:r>
            <a:br>
              <a:rPr lang="ru-RU" sz="2000" dirty="0" smtClean="0"/>
            </a:br>
            <a:r>
              <a:rPr lang="ru-RU" sz="2000" dirty="0" smtClean="0"/>
              <a:t>Издание сборника воспоминаний</a:t>
            </a:r>
            <a:br>
              <a:rPr lang="ru-RU" sz="2000" dirty="0" smtClean="0"/>
            </a:br>
            <a:r>
              <a:rPr lang="ru-RU" sz="2000" dirty="0" smtClean="0"/>
              <a:t>Информирование общественности о результатах проекта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098" name="Picture 2" descr="C:\Users\Марина\Desktop\70-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000636"/>
            <a:ext cx="1880235" cy="1204246"/>
          </a:xfrm>
          <a:prstGeom prst="rect">
            <a:avLst/>
          </a:prstGeom>
          <a:noFill/>
        </p:spPr>
      </p:pic>
      <p:pic>
        <p:nvPicPr>
          <p:cNvPr id="4099" name="Picture 3" descr="C:\Users\Марина\Desktop\9_MAYA_gorj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142985"/>
            <a:ext cx="5857916" cy="121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651048" cy="5006286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Мы будем считать наш проект успешным, если: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будет опубликован сборник воспоминаний детей войны;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 будут получены положительные отзывы о сборнике и благодарности от «детей войны»;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 будут получены положительные отзывы о проведённых  Уроках мужества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Общественность Нытвы обратит внимание на проблему статуса «дети войны».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участники проекта получат моральное удовлетворение от деятельности в проекте.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</a:rPr>
              <a:t>управление завода заинтересуется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идеей создания памятника подросткам-труженикам тыла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успешности проекта</a:t>
            </a:r>
            <a:endParaRPr lang="ru-RU" dirty="0"/>
          </a:p>
        </p:txBody>
      </p:sp>
      <p:pic>
        <p:nvPicPr>
          <p:cNvPr id="2050" name="Picture 2" descr="C:\Users\Марина\Desktop\9 м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805" y="1643050"/>
            <a:ext cx="2700357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на\Desktop\9d3e5161369aba11799ced325e15e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571744"/>
            <a:ext cx="6096000" cy="4067175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1351672"/>
            <a:ext cx="5853478" cy="5220600"/>
          </a:xfrm>
        </p:spPr>
        <p:txBody>
          <a:bodyPr>
            <a:noAutofit/>
          </a:bodyPr>
          <a:lstStyle/>
          <a:p>
            <a:pPr marL="512064" indent="-457200"/>
            <a:r>
              <a:rPr lang="ru-RU" b="1" i="1" dirty="0" smtClean="0"/>
              <a:t>1.Чувство патриотизма,  гордости за героическое прошлое нашего народа, своих близких. </a:t>
            </a:r>
          </a:p>
          <a:p>
            <a:pPr marL="512064" indent="-457200"/>
            <a:r>
              <a:rPr lang="ru-RU" b="1" i="1" dirty="0" smtClean="0"/>
              <a:t>2. Сформированная историческая память.  Преемственность поколений на основе углубления знаний о Великой Отечественной войне, об участии в ней своих родственников. </a:t>
            </a:r>
          </a:p>
          <a:p>
            <a:pPr marL="512064" indent="-457200"/>
            <a:r>
              <a:rPr lang="ru-RU" b="1" i="1" dirty="0" smtClean="0"/>
              <a:t>3. Чувство благодарности и уважения к старшим поколениям, отстоявшим независимость Родины. </a:t>
            </a:r>
          </a:p>
          <a:p>
            <a:pPr marL="512064" indent="-457200"/>
            <a:r>
              <a:rPr lang="ru-RU" b="1" i="1" dirty="0" smtClean="0"/>
              <a:t>4. Умение собирать и систематизировать информацию </a:t>
            </a:r>
          </a:p>
          <a:p>
            <a:pPr marL="512064" indent="-457200"/>
            <a:r>
              <a:rPr lang="ru-RU" b="1" i="1" dirty="0" smtClean="0"/>
              <a:t>5. Умение использовать полученные знания в сочинениях, эссе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Личностные результаты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Дети и война\1360760387.7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214554"/>
            <a:ext cx="6667500" cy="4438650"/>
          </a:xfrm>
          <a:prstGeom prst="rect">
            <a:avLst/>
          </a:prstGeom>
          <a:noFill/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4577658"/>
          </a:xfrm>
        </p:spPr>
        <p:txBody>
          <a:bodyPr>
            <a:normAutofit/>
          </a:bodyPr>
          <a:lstStyle/>
          <a:p>
            <a:r>
              <a:rPr lang="ru-RU" b="1" dirty="0" smtClean="0"/>
              <a:t>Рассказывайте детям о войне,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Не бойтесь испугать жестокой правдой,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Рассказывайте детям о войне,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Им это знать и помнить надо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Рассказывайте детям о войне,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Пусть ваша память к ним в сердца</a:t>
            </a:r>
          </a:p>
          <a:p>
            <a:r>
              <a:rPr lang="ru-RU" b="1" dirty="0" smtClean="0"/>
              <a:t> стучится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Рассказывайте детям о войне…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Тогда в душе их Человек родится</a:t>
            </a:r>
          </a:p>
          <a:p>
            <a:r>
              <a:rPr lang="ru-RU" dirty="0" smtClean="0"/>
              <a:t>Н.Верб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это современным детям?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Дети и война несовместимы</a:t>
            </a:r>
            <a:endParaRPr lang="ru-RU" dirty="0"/>
          </a:p>
        </p:txBody>
      </p:sp>
      <p:pic>
        <p:nvPicPr>
          <p:cNvPr id="7170" name="Picture 2" descr="C:\Users\Марина\Desktop\Дети и война\stop_vo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6667500" cy="481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/>
              <a:t>Современные дети и подростки узнают о событиях Великой Отечественной войны в основном из учебников истории.  Ветераны войны, живые свидетели и участники тех событий, уходят из жизни. Существует угроза утраты исторической памяти о самом важном и трагичном событии нашей Родины и всего мира в 20 веке – Великой Отечественной войне. Однако, историческая память является одним из важных источников патриотического и нравственного воспитания личности. Сохранить этот источник могут помочь нам, воспитателям, не только ветераны войны, но и те, кто в военную пору были детьми и подростками.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000240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1026" name="Picture 2" descr="C:\Users\Марина\Desktop\Ветера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714620"/>
            <a:ext cx="4572000" cy="3023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Дети военной поры рано стали взрослыми. Им пришлось заменить ушедших на фронт отцов и братьев и у заводского станка, и у плуга на пашне. Именно за их свободу, их будущее шли на смерть отцы и братья. Именно им, детям войны, пришлось восстанавливать родные города и возрождать села, осваивать целину и космос. Что же помогло им выжить вопреки всему, не сломится, не ожесточиться, стать достойными людьми? Понять и осознать, что не время творит человека, а он сам является творцом своей </a:t>
            </a:r>
            <a:r>
              <a:rPr lang="ru-RU" b="1" dirty="0" smtClean="0"/>
              <a:t>эпохи, и </a:t>
            </a:r>
            <a:r>
              <a:rPr lang="ru-RU" b="1" dirty="0" smtClean="0"/>
              <a:t>должен помочь этот проект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 Дети и война – нет более ужасного сближения противоположных вещей на свете» А. Твардовский. 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4577658"/>
          </a:xfrm>
        </p:spPr>
        <p:txBody>
          <a:bodyPr>
            <a:normAutofit fontScale="55000" lnSpcReduction="20000"/>
          </a:bodyPr>
          <a:lstStyle/>
          <a:p>
            <a:pPr marL="512064" indent="-457200">
              <a:buFont typeface="+mj-lt"/>
              <a:buAutoNum type="arabicPeriod"/>
            </a:pPr>
            <a:r>
              <a:rPr lang="ru-RU" sz="3600" dirty="0" smtClean="0"/>
              <a:t>Поиск  на территории </a:t>
            </a:r>
            <a:r>
              <a:rPr lang="ru-RU" sz="3600" dirty="0" err="1" smtClean="0"/>
              <a:t>Нытвенского</a:t>
            </a:r>
            <a:r>
              <a:rPr lang="ru-RU" sz="3600" dirty="0" smtClean="0"/>
              <a:t> муниципального района  «свидетелей войны» - людей, бывших детьми в годы Великой Отечественной войны, с целью  сбора их </a:t>
            </a:r>
            <a:r>
              <a:rPr lang="ru-RU" sz="3600" dirty="0" smtClean="0"/>
              <a:t>воспоминаний </a:t>
            </a:r>
            <a:r>
              <a:rPr lang="ru-RU" sz="3600" dirty="0" smtClean="0"/>
              <a:t>и  дальнейшей публикацией в книге «Детство, опалённое войной» </a:t>
            </a:r>
          </a:p>
          <a:p>
            <a:pPr marL="512064" indent="-457200">
              <a:buFont typeface="+mj-lt"/>
              <a:buAutoNum type="arabicPeriod"/>
            </a:pPr>
            <a:r>
              <a:rPr lang="ru-RU" sz="3600" b="1" dirty="0" err="1" smtClean="0">
                <a:solidFill>
                  <a:srgbClr val="FF0000"/>
                </a:solidFill>
              </a:rPr>
              <a:t>Сверхцель</a:t>
            </a:r>
            <a:r>
              <a:rPr lang="ru-RU" sz="3600" b="1" dirty="0" smtClean="0">
                <a:solidFill>
                  <a:srgbClr val="FF0000"/>
                </a:solidFill>
              </a:rPr>
              <a:t>: 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присвоение всем детям пережившим войну, а именно россиянам с 1928-1945 года рождения статуса «ребенок войны» с назначением государством определенных социальных льгот</a:t>
            </a:r>
            <a:r>
              <a:rPr lang="ru-RU" sz="3600" dirty="0" smtClean="0"/>
              <a:t>.</a:t>
            </a:r>
          </a:p>
          <a:p>
            <a:pPr marL="512064" indent="-457200">
              <a:buFont typeface="+mj-lt"/>
              <a:buAutoNum type="arabicPeriod"/>
            </a:pPr>
            <a:r>
              <a:rPr lang="ru-RU" sz="3600" dirty="0" smtClean="0"/>
              <a:t>Установка </a:t>
            </a:r>
            <a:r>
              <a:rPr lang="ru-RU" sz="3600" dirty="0" smtClean="0"/>
              <a:t>на территории металлургического завода</a:t>
            </a:r>
            <a:r>
              <a:rPr lang="ru-RU" sz="3600" dirty="0" smtClean="0"/>
              <a:t> памятника </a:t>
            </a:r>
            <a:r>
              <a:rPr lang="ru-RU" sz="3600" dirty="0" smtClean="0"/>
              <a:t>подросткам, работавшим на заводе в годы </a:t>
            </a:r>
            <a:r>
              <a:rPr lang="ru-RU" sz="3600" dirty="0" err="1" smtClean="0"/>
              <a:t>ВОв</a:t>
            </a:r>
            <a:r>
              <a:rPr lang="ru-RU" sz="3600" dirty="0" smtClean="0"/>
              <a:t>. </a:t>
            </a:r>
          </a:p>
          <a:p>
            <a:pPr marL="512064" indent="-457200">
              <a:buFont typeface="+mj-lt"/>
              <a:buAutoNum type="arabicPeriod"/>
            </a:pPr>
            <a:endParaRPr lang="ru-RU" dirty="0" smtClean="0"/>
          </a:p>
          <a:p>
            <a:pPr marL="512064" indent="-457200">
              <a:buFont typeface="+mj-lt"/>
              <a:buAutoNum type="arabicPeriod"/>
            </a:pPr>
            <a:endParaRPr lang="ru-RU" dirty="0" smtClean="0"/>
          </a:p>
          <a:p>
            <a:r>
              <a:rPr lang="ru-RU" dirty="0" smtClean="0"/>
              <a:t> </a:t>
            </a:r>
          </a:p>
          <a:p>
            <a:pPr marL="512064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проекта</a:t>
            </a:r>
            <a:endParaRPr lang="ru-RU" dirty="0"/>
          </a:p>
        </p:txBody>
      </p:sp>
      <p:pic>
        <p:nvPicPr>
          <p:cNvPr id="4" name="Picture 2" descr="C:\Users\Марина\Desktop\Дети и война\0_2cb71_c8b7fd6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428736"/>
            <a:ext cx="2772000" cy="4047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1357298"/>
            <a:ext cx="7786742" cy="97748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>
                <a:solidFill>
                  <a:srgbClr val="FF0000"/>
                </a:solidFill>
              </a:rPr>
              <a:t>Название проекта: </a:t>
            </a:r>
            <a:r>
              <a:rPr lang="ru-RU" sz="8000" b="1" dirty="0" smtClean="0"/>
              <a:t>«Детство, опалённое войной»</a:t>
            </a:r>
            <a:endParaRPr lang="ru-RU" sz="8000" dirty="0" smtClean="0"/>
          </a:p>
          <a:p>
            <a:r>
              <a:rPr lang="ru-RU" sz="8000" dirty="0" smtClean="0">
                <a:solidFill>
                  <a:srgbClr val="FF0000"/>
                </a:solidFill>
              </a:rPr>
              <a:t> Краткое изложение сути проекта</a:t>
            </a:r>
            <a:r>
              <a:rPr lang="ru-RU" sz="8000" dirty="0" smtClean="0">
                <a:solidFill>
                  <a:schemeClr val="tx1">
                    <a:lumMod val="95000"/>
                  </a:schemeClr>
                </a:solidFill>
              </a:rPr>
              <a:t>: </a:t>
            </a:r>
            <a:r>
              <a:rPr lang="ru-RU" sz="8000" b="1" dirty="0" smtClean="0">
                <a:solidFill>
                  <a:schemeClr val="tx1">
                    <a:lumMod val="95000"/>
                  </a:schemeClr>
                </a:solidFill>
              </a:rPr>
              <a:t>С помощью исследовательской деятельности силами учащихся 11А класса МАОУ Гимназия г Нытвы собрать архив материалов, фото, видео воспоминаний свидетелей войны – людей, бывших детьми в годы ВОВ (1928- 1945 г. рождения). Опубликовать сборник воспоминаний. Провести «Уроки мужества» по собранному материалу в ОУ района. Привлечь общественность </a:t>
            </a:r>
            <a:r>
              <a:rPr lang="ru-RU" sz="8000" b="1" dirty="0" err="1" smtClean="0">
                <a:solidFill>
                  <a:schemeClr val="tx1">
                    <a:lumMod val="95000"/>
                  </a:schemeClr>
                </a:solidFill>
              </a:rPr>
              <a:t>Нытвенского</a:t>
            </a:r>
            <a:r>
              <a:rPr lang="ru-RU" sz="8000" b="1" dirty="0" smtClean="0">
                <a:solidFill>
                  <a:schemeClr val="tx1">
                    <a:lumMod val="95000"/>
                  </a:schemeClr>
                </a:solidFill>
              </a:rPr>
              <a:t> района к решению проблемы присвоения детям войны особого статуса и создания памятника детям войны на территории металлургического завода</a:t>
            </a:r>
            <a:endParaRPr lang="ru-RU" sz="80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ru-RU" sz="8000" dirty="0" smtClean="0"/>
              <a:t> </a:t>
            </a:r>
            <a:r>
              <a:rPr lang="ru-RU" sz="8000" dirty="0" smtClean="0">
                <a:solidFill>
                  <a:srgbClr val="FF0000"/>
                </a:solidFill>
              </a:rPr>
              <a:t>Дата начала и завершения  реализации проекта:</a:t>
            </a:r>
            <a:r>
              <a:rPr lang="ru-RU" sz="8000" dirty="0" smtClean="0"/>
              <a:t> 15 ноября 2014- 15 апреля 2015</a:t>
            </a:r>
            <a:r>
              <a:rPr lang="ru-RU" sz="8000" b="1" dirty="0" smtClean="0"/>
              <a:t>.</a:t>
            </a:r>
            <a:endParaRPr lang="ru-RU" sz="8000" dirty="0" smtClean="0"/>
          </a:p>
          <a:p>
            <a:r>
              <a:rPr lang="ru-RU" sz="8000" dirty="0" smtClean="0">
                <a:solidFill>
                  <a:srgbClr val="FF0000"/>
                </a:solidFill>
              </a:rPr>
              <a:t> Целевые группы, на которые рассчитан проект: </a:t>
            </a:r>
            <a:r>
              <a:rPr lang="ru-RU" sz="8000" b="1" dirty="0" smtClean="0"/>
              <a:t>Учащиеся ОУ </a:t>
            </a:r>
            <a:r>
              <a:rPr lang="ru-RU" sz="8000" b="1" dirty="0" err="1" smtClean="0"/>
              <a:t>Нытвенского</a:t>
            </a:r>
            <a:r>
              <a:rPr lang="ru-RU" sz="8000" b="1" dirty="0" smtClean="0"/>
              <a:t> района,  люди, интересующиеся историей  ВОВ.</a:t>
            </a:r>
            <a:endParaRPr lang="ru-RU" sz="8000" dirty="0" smtClean="0"/>
          </a:p>
          <a:p>
            <a:r>
              <a:rPr lang="ru-RU" sz="8000" dirty="0" smtClean="0"/>
              <a:t> </a:t>
            </a:r>
            <a:r>
              <a:rPr lang="ru-RU" sz="8000" dirty="0" smtClean="0">
                <a:solidFill>
                  <a:srgbClr val="FF0000"/>
                </a:solidFill>
              </a:rPr>
              <a:t>Место реализации проекта</a:t>
            </a:r>
            <a:r>
              <a:rPr lang="ru-RU" sz="8000" dirty="0" smtClean="0"/>
              <a:t>: </a:t>
            </a:r>
            <a:r>
              <a:rPr lang="ru-RU" sz="8000" b="1" dirty="0" err="1" smtClean="0"/>
              <a:t>Нытвенский</a:t>
            </a:r>
            <a:r>
              <a:rPr lang="ru-RU" sz="8000" b="1" dirty="0" smtClean="0"/>
              <a:t> район.</a:t>
            </a:r>
            <a:endParaRPr lang="ru-RU" sz="8000" dirty="0" smtClean="0"/>
          </a:p>
          <a:p>
            <a:r>
              <a:rPr lang="ru-RU" sz="8000" dirty="0" smtClean="0"/>
              <a:t> </a:t>
            </a:r>
            <a:r>
              <a:rPr lang="ru-RU" sz="8000" dirty="0" smtClean="0">
                <a:solidFill>
                  <a:srgbClr val="FF0000"/>
                </a:solidFill>
              </a:rPr>
              <a:t>Заявители (участники)</a:t>
            </a:r>
            <a:r>
              <a:rPr lang="ru-RU" sz="8000" i="1" dirty="0" smtClean="0">
                <a:solidFill>
                  <a:srgbClr val="FF0000"/>
                </a:solidFill>
              </a:rPr>
              <a:t>:  </a:t>
            </a:r>
            <a:r>
              <a:rPr lang="ru-RU" sz="8000" dirty="0" smtClean="0">
                <a:solidFill>
                  <a:srgbClr val="FF0000"/>
                </a:solidFill>
              </a:rPr>
              <a:t> </a:t>
            </a:r>
            <a:r>
              <a:rPr lang="ru-RU" sz="8000" dirty="0" smtClean="0">
                <a:solidFill>
                  <a:schemeClr val="tx1"/>
                </a:solidFill>
              </a:rPr>
              <a:t>учащиеся</a:t>
            </a:r>
            <a:r>
              <a:rPr lang="ru-RU" sz="8000" b="1" dirty="0" smtClean="0"/>
              <a:t>  11А класса МАОУ Гимназия города Нытва.</a:t>
            </a:r>
            <a:endParaRPr lang="ru-RU" sz="8000" dirty="0" smtClean="0"/>
          </a:p>
          <a:p>
            <a:r>
              <a:rPr lang="ru-RU" sz="8000" dirty="0" smtClean="0"/>
              <a:t> </a:t>
            </a:r>
            <a:r>
              <a:rPr lang="ru-RU" sz="8000" dirty="0" smtClean="0">
                <a:solidFill>
                  <a:srgbClr val="C00000"/>
                </a:solidFill>
              </a:rPr>
              <a:t>Руководитель проекта</a:t>
            </a:r>
            <a:r>
              <a:rPr lang="ru-RU" sz="8000" i="1" dirty="0" smtClean="0">
                <a:solidFill>
                  <a:srgbClr val="C00000"/>
                </a:solidFill>
              </a:rPr>
              <a:t>:  </a:t>
            </a:r>
            <a:r>
              <a:rPr lang="ru-RU" sz="8000" dirty="0" err="1" smtClean="0"/>
              <a:t>Жужгова</a:t>
            </a:r>
            <a:r>
              <a:rPr lang="ru-RU" sz="8000" dirty="0" smtClean="0"/>
              <a:t> Марина Юрьевна</a:t>
            </a:r>
            <a:r>
              <a:rPr lang="ru-RU" sz="8000" b="1" dirty="0" smtClean="0"/>
              <a:t>.</a:t>
            </a:r>
            <a:endParaRPr lang="ru-RU" sz="8000" dirty="0" smtClean="0"/>
          </a:p>
          <a:p>
            <a:r>
              <a:rPr lang="ru-RU" sz="8000" dirty="0" smtClean="0"/>
              <a:t> </a:t>
            </a:r>
          </a:p>
          <a:p>
            <a:r>
              <a:rPr lang="ru-RU" sz="80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Паспорт проекта</a:t>
            </a:r>
            <a:endParaRPr lang="ru-RU" dirty="0"/>
          </a:p>
        </p:txBody>
      </p:sp>
      <p:pic>
        <p:nvPicPr>
          <p:cNvPr id="4098" name="Picture 2" descr="C:\Users\Марина\Desktop\Георгиевкая лент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8605"/>
            <a:ext cx="1645985" cy="1500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Дети, работавшие на </a:t>
            </a:r>
            <a:r>
              <a:rPr lang="ru-RU" dirty="0" err="1" smtClean="0"/>
              <a:t>Нытвенском</a:t>
            </a:r>
            <a:r>
              <a:rPr lang="ru-RU" dirty="0" smtClean="0"/>
              <a:t> металлургическом заводе в годы ВОВ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Достойны памяти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Марина\Desktop\Дети и война\0003-003-Deti-v-tylu-vmesto-ottsov.81e4ac6cc4df46bf29b0e28bcb4f83c6.p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285992"/>
            <a:ext cx="4286280" cy="3214710"/>
          </a:xfrm>
          <a:prstGeom prst="rect">
            <a:avLst/>
          </a:prstGeom>
          <a:noFill/>
        </p:spPr>
      </p:pic>
      <p:pic>
        <p:nvPicPr>
          <p:cNvPr id="3075" name="Picture 3" descr="C:\Users\Марина\Desktop\Дети и война\0027-045-Obuchenie-v-gody-voj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6784" y="3286124"/>
            <a:ext cx="4270206" cy="3214710"/>
          </a:xfrm>
          <a:prstGeom prst="rect">
            <a:avLst/>
          </a:prstGeom>
          <a:noFill/>
        </p:spPr>
      </p:pic>
      <p:pic>
        <p:nvPicPr>
          <p:cNvPr id="3076" name="Picture 4" descr="C:\Users\Марина\Desktop\Дети и война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14290"/>
            <a:ext cx="2343607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Дети, трудившиеся в колхозах района в годы ВОВ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Достойны памяти</a:t>
            </a:r>
            <a:endParaRPr lang="ru-RU" dirty="0"/>
          </a:p>
        </p:txBody>
      </p:sp>
      <p:pic>
        <p:nvPicPr>
          <p:cNvPr id="4098" name="Picture 2" descr="C:\Users\Марина\Desktop\Дети и война\37371_13_800x54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807148" cy="485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Дети, эвакуированные из блокадного Ленинграда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Достойны памяти</a:t>
            </a:r>
            <a:endParaRPr lang="ru-RU" dirty="0"/>
          </a:p>
        </p:txBody>
      </p:sp>
      <p:pic>
        <p:nvPicPr>
          <p:cNvPr id="5122" name="Picture 2" descr="C:\Users\Марина\Desktop\Дети и война\ДЕ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Дети, оказывавшие помощь в госпитале, находившемся в школе №1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Достойны памяти</a:t>
            </a:r>
            <a:endParaRPr lang="ru-RU" dirty="0"/>
          </a:p>
        </p:txBody>
      </p:sp>
      <p:pic>
        <p:nvPicPr>
          <p:cNvPr id="6146" name="Picture 2" descr="C:\Users\Марина\Desktop\Дети и вой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14752"/>
            <a:ext cx="4337685" cy="2847975"/>
          </a:xfrm>
          <a:prstGeom prst="rect">
            <a:avLst/>
          </a:prstGeom>
          <a:noFill/>
        </p:spPr>
      </p:pic>
      <p:pic>
        <p:nvPicPr>
          <p:cNvPr id="6147" name="Picture 3" descr="C:\Users\Марина\Desktop\Дети и война\32097_html_4770d4d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4299143" cy="312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315</TotalTime>
  <Words>809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Социальный проект        «ДЕТСТВО, ОПАЛЁННОЕ ВОЙНОЙ»</vt:lpstr>
      <vt:lpstr>Актуальность проекта</vt:lpstr>
      <vt:lpstr>« Дети и война – нет более ужасного сближения противоположных вещей на свете» А. Твардовский.  </vt:lpstr>
      <vt:lpstr>Цели проекта</vt:lpstr>
      <vt:lpstr>Паспорт проекта</vt:lpstr>
      <vt:lpstr>Достойны памяти </vt:lpstr>
      <vt:lpstr>Достойны памяти</vt:lpstr>
      <vt:lpstr>Достойны памяти</vt:lpstr>
      <vt:lpstr>Достойны памяти</vt:lpstr>
      <vt:lpstr>Анкета</vt:lpstr>
      <vt:lpstr>Организационный план проекта     Собрание авторов проекта, создание координационного совета Составление бюджета Выход к общественности Гимназии с идеей проекта Информирование о проекте социальных партнеров, заключение с ними договорённости Сбор материалов, интервьюирование детей войны, формирование содержания книги (написание статей, сбор фотографий,)  Проведение уроков мужества по собранному материалу в Неделю солдатской славы Поиск спонсоров Участие в районом конкурсе социальных проектов  Получение необходимых ресурсов Издание сборника воспоминаний Информирование общественности о результатах проекта   </vt:lpstr>
      <vt:lpstr>Критерии успешности проекта</vt:lpstr>
      <vt:lpstr>Личностные результаты</vt:lpstr>
      <vt:lpstr>Зачем это современным детям?</vt:lpstr>
      <vt:lpstr>Дети и война несовместимы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      «ДЕТСТВО, ОПАЛЁННОЕ ВОЙНОЙ»</dc:title>
  <dc:creator>Марина</dc:creator>
  <cp:lastModifiedBy>Марина</cp:lastModifiedBy>
  <cp:revision>25</cp:revision>
  <dcterms:created xsi:type="dcterms:W3CDTF">2014-10-09T19:15:18Z</dcterms:created>
  <dcterms:modified xsi:type="dcterms:W3CDTF">2015-02-05T20:51:11Z</dcterms:modified>
</cp:coreProperties>
</file>